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317" r:id="rId4"/>
    <p:sldId id="257" r:id="rId5"/>
    <p:sldId id="258" r:id="rId6"/>
    <p:sldId id="259" r:id="rId7"/>
    <p:sldId id="260" r:id="rId8"/>
    <p:sldId id="262" r:id="rId9"/>
    <p:sldId id="263" r:id="rId10"/>
    <p:sldId id="267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1" r:id="rId24"/>
    <p:sldId id="292" r:id="rId25"/>
    <p:sldId id="293" r:id="rId26"/>
    <p:sldId id="278" r:id="rId27"/>
    <p:sldId id="294" r:id="rId28"/>
    <p:sldId id="295" r:id="rId29"/>
    <p:sldId id="296" r:id="rId30"/>
    <p:sldId id="297" r:id="rId31"/>
    <p:sldId id="298" r:id="rId32"/>
    <p:sldId id="288" r:id="rId33"/>
    <p:sldId id="299" r:id="rId34"/>
    <p:sldId id="301" r:id="rId35"/>
    <p:sldId id="289" r:id="rId36"/>
    <p:sldId id="290" r:id="rId37"/>
    <p:sldId id="302" r:id="rId38"/>
    <p:sldId id="300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2" r:id="rId48"/>
    <p:sldId id="311" r:id="rId49"/>
    <p:sldId id="313" r:id="rId50"/>
    <p:sldId id="31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7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65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5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7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7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2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1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7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3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C3D87-EDE5-4C3A-8170-B6B16E7AF529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C5A72-897E-4C64-A6CD-A1213ACC3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3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pocketsense.com/definition-delinquent-line-credit-6675570.html" TargetMode="External"/><Relationship Id="rId3" Type="http://schemas.openxmlformats.org/officeDocument/2006/relationships/hyperlink" Target="https://www.harmony.co.id/blog/apa-itu-ekuitas-pengertian-dan-peran-penting-dalam-perusahaan" TargetMode="External"/><Relationship Id="rId7" Type="http://schemas.openxmlformats.org/officeDocument/2006/relationships/hyperlink" Target="https://www.modalrakyat.id/blog/7-cara-untuk-memperbaiki-skor-kredit" TargetMode="External"/><Relationship Id="rId2" Type="http://schemas.openxmlformats.org/officeDocument/2006/relationships/hyperlink" Target="http://www.creditriskanalytics.net/datasets-private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inansial.bisnis.com/read/20190225/90/893036/opini-mengenal-karakter-keuangan-melalui-credit-scoring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ind.line-magazine.com/what-you-need-know-about-home-equity-loans-453286" TargetMode="External"/><Relationship Id="rId10" Type="http://schemas.openxmlformats.org/officeDocument/2006/relationships/hyperlink" Target="https://www.investopedia.com/terms/c/credit-inquiry.asp" TargetMode="External"/><Relationship Id="rId4" Type="http://schemas.openxmlformats.org/officeDocument/2006/relationships/hyperlink" Target="https://ms.zpbusiness.com/86084-heloc-home-equity-loan-finance-business-95" TargetMode="External"/><Relationship Id="rId9" Type="http://schemas.openxmlformats.org/officeDocument/2006/relationships/hyperlink" Target="https://www.nerdwallet.com/article/finance/credit-age-length-of-credit-histor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Home Equity Loan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143000"/>
          </a:xfrm>
        </p:spPr>
        <p:txBody>
          <a:bodyPr>
            <a:normAutofit fontScale="55000" lnSpcReduction="20000"/>
          </a:bodyPr>
          <a:lstStyle/>
          <a:p>
            <a:r>
              <a:rPr lang="en-ID" b="1" dirty="0" err="1">
                <a:solidFill>
                  <a:prstClr val="black"/>
                </a:solidFill>
                <a:latin typeface="Yu Gothic UI Semibold" pitchFamily="34" charset="-128"/>
                <a:ea typeface="Yu Gothic UI Semibold" pitchFamily="34" charset="-128"/>
              </a:rPr>
              <a:t>Oleh</a:t>
            </a:r>
            <a:r>
              <a:rPr lang="en-ID" b="1" dirty="0">
                <a:solidFill>
                  <a:prstClr val="black"/>
                </a:solidFill>
                <a:latin typeface="Yu Gothic UI Semibold" pitchFamily="34" charset="-128"/>
                <a:ea typeface="Yu Gothic UI Semibold" pitchFamily="34" charset="-128"/>
              </a:rPr>
              <a:t>:</a:t>
            </a:r>
          </a:p>
          <a:p>
            <a:endParaRPr lang="en-ID" b="1" dirty="0">
              <a:solidFill>
                <a:prstClr val="black"/>
              </a:solidFill>
              <a:latin typeface="Yu Gothic UI Semibold" pitchFamily="34" charset="-128"/>
              <a:ea typeface="Yu Gothic UI Semibold" pitchFamily="34" charset="-128"/>
            </a:endParaRPr>
          </a:p>
          <a:p>
            <a:endParaRPr lang="en-ID" b="1" dirty="0">
              <a:solidFill>
                <a:prstClr val="black"/>
              </a:solidFill>
              <a:latin typeface="Yu Gothic UI Semibold" pitchFamily="34" charset="-128"/>
              <a:ea typeface="Yu Gothic UI Semibold" pitchFamily="34" charset="-128"/>
            </a:endParaRPr>
          </a:p>
          <a:p>
            <a:pPr>
              <a:tabLst>
                <a:tab pos="287338" algn="l"/>
              </a:tabLst>
            </a:pPr>
            <a:r>
              <a:rPr lang="en-ID" b="1" dirty="0" err="1">
                <a:solidFill>
                  <a:prstClr val="black"/>
                </a:solidFill>
                <a:latin typeface="Yu Gothic UI Semibold" pitchFamily="34" charset="-128"/>
                <a:ea typeface="Yu Gothic UI Semibold" pitchFamily="34" charset="-128"/>
              </a:rPr>
              <a:t>Ramzy</a:t>
            </a:r>
            <a:r>
              <a:rPr lang="en-ID" b="1" dirty="0">
                <a:solidFill>
                  <a:prstClr val="black"/>
                </a:solidFill>
                <a:latin typeface="Yu Gothic UI Semibold" pitchFamily="34" charset="-128"/>
                <a:ea typeface="Yu Gothic UI Semibold" pitchFamily="34" charset="-128"/>
              </a:rPr>
              <a:t> Mohammad</a:t>
            </a:r>
          </a:p>
          <a:p>
            <a:endParaRPr lang="en-US" dirty="0"/>
          </a:p>
        </p:txBody>
      </p:sp>
      <p:pic>
        <p:nvPicPr>
          <p:cNvPr id="1026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r="5771" b="3832"/>
          <a:stretch/>
        </p:blipFill>
        <p:spPr bwMode="auto">
          <a:xfrm>
            <a:off x="-76200" y="0"/>
            <a:ext cx="3326860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Fitur-fitur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◾ BAD: 1 = applicant defaulted on loan or seriously delinquent; 0 = applicant paid loan</a:t>
            </a:r>
            <a:br>
              <a:rPr lang="en-US" dirty="0"/>
            </a:br>
            <a:r>
              <a:rPr lang="en-US" dirty="0"/>
              <a:t>◾ LOAN: Amount of the loan request</a:t>
            </a:r>
            <a:br>
              <a:rPr lang="en-US" dirty="0"/>
            </a:br>
            <a:r>
              <a:rPr lang="en-US" dirty="0"/>
              <a:t>◾ MORTDUE: Amount due on existing mortgage</a:t>
            </a:r>
            <a:br>
              <a:rPr lang="en-US" dirty="0"/>
            </a:br>
            <a:r>
              <a:rPr lang="en-US" dirty="0"/>
              <a:t>◾ VALUE: Value of current property</a:t>
            </a:r>
            <a:br>
              <a:rPr lang="en-US" dirty="0"/>
            </a:br>
            <a:r>
              <a:rPr lang="en-US" dirty="0"/>
              <a:t>◾ REASON: </a:t>
            </a:r>
            <a:r>
              <a:rPr lang="en-US" dirty="0" err="1"/>
              <a:t>DebtCon</a:t>
            </a:r>
            <a:r>
              <a:rPr lang="en-US" dirty="0"/>
              <a:t> = debt consolidation; </a:t>
            </a:r>
            <a:r>
              <a:rPr lang="en-US" dirty="0" err="1"/>
              <a:t>HomeImp</a:t>
            </a:r>
            <a:r>
              <a:rPr lang="en-US" dirty="0"/>
              <a:t> = home </a:t>
            </a:r>
            <a:r>
              <a:rPr lang="en-US" dirty="0" smtClean="0"/>
              <a:t>  improvement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◾ JOB: Occupational categories</a:t>
            </a:r>
            <a:br>
              <a:rPr lang="en-US" dirty="0"/>
            </a:br>
            <a:r>
              <a:rPr lang="en-US" dirty="0"/>
              <a:t>◾ YOJ: Years at present job</a:t>
            </a:r>
            <a:br>
              <a:rPr lang="en-US" dirty="0"/>
            </a:br>
            <a:r>
              <a:rPr lang="en-US" dirty="0"/>
              <a:t>◾ DEROG: Number of major derogatory reports</a:t>
            </a:r>
            <a:br>
              <a:rPr lang="en-US" dirty="0"/>
            </a:br>
            <a:r>
              <a:rPr lang="en-US" dirty="0"/>
              <a:t>◾ DELINQ: Number of delinquent credit lines</a:t>
            </a:r>
            <a:br>
              <a:rPr lang="en-US" dirty="0"/>
            </a:br>
            <a:r>
              <a:rPr lang="en-US" dirty="0"/>
              <a:t>◾ CLAGE: Age of oldest credit line in months</a:t>
            </a:r>
            <a:br>
              <a:rPr lang="en-US" dirty="0"/>
            </a:br>
            <a:r>
              <a:rPr lang="en-US" dirty="0"/>
              <a:t>◾ NINQ: Number of recent credit inquiries</a:t>
            </a:r>
            <a:br>
              <a:rPr lang="en-US" dirty="0"/>
            </a:br>
            <a:r>
              <a:rPr lang="en-US" dirty="0"/>
              <a:t>◾ CLNO: Number of credit lines</a:t>
            </a:r>
            <a:br>
              <a:rPr lang="en-US" dirty="0"/>
            </a:br>
            <a:r>
              <a:rPr lang="en-US" dirty="0"/>
              <a:t>◾ DEBTINC: Debt-to-income ratio</a:t>
            </a:r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7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Statistik</a:t>
            </a:r>
            <a:r>
              <a:rPr lang="en-US" dirty="0" smtClean="0"/>
              <a:t> </a:t>
            </a:r>
            <a:r>
              <a:rPr lang="en-US" dirty="0" err="1" smtClean="0"/>
              <a:t>Deskriptif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Kolom</a:t>
            </a:r>
            <a:r>
              <a:rPr lang="en-US" dirty="0" smtClean="0"/>
              <a:t> </a:t>
            </a:r>
            <a:r>
              <a:rPr lang="en-US" dirty="0" err="1" smtClean="0"/>
              <a:t>Numerik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09600" y="2514600"/>
            <a:ext cx="7924800" cy="2743199"/>
            <a:chOff x="0" y="0"/>
            <a:chExt cx="5207000" cy="12382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24" t="47863" r="30983" b="15099"/>
            <a:stretch/>
          </p:blipFill>
          <p:spPr bwMode="auto">
            <a:xfrm>
              <a:off x="0" y="0"/>
              <a:ext cx="2965450" cy="12382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6" t="48054" r="10683" b="15479"/>
            <a:stretch/>
          </p:blipFill>
          <p:spPr bwMode="auto">
            <a:xfrm>
              <a:off x="2978150" y="6350"/>
              <a:ext cx="2228850" cy="12192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7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07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Statistik</a:t>
            </a:r>
            <a:r>
              <a:rPr lang="en-US" dirty="0" smtClean="0"/>
              <a:t> </a:t>
            </a:r>
            <a:r>
              <a:rPr lang="en-US" dirty="0" err="1" smtClean="0"/>
              <a:t>Deskriptif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Kolom</a:t>
            </a:r>
            <a:r>
              <a:rPr lang="en-US" dirty="0" smtClean="0"/>
              <a:t> </a:t>
            </a:r>
            <a:r>
              <a:rPr lang="en-US" dirty="0" err="1" smtClean="0"/>
              <a:t>Kategorik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3" t="59069" r="66133" b="19088"/>
          <a:stretch/>
        </p:blipFill>
        <p:spPr bwMode="auto">
          <a:xfrm>
            <a:off x="2819400" y="2514600"/>
            <a:ext cx="3352799" cy="228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54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 Data </a:t>
            </a:r>
            <a:r>
              <a:rPr lang="en-US" dirty="0" err="1" smtClean="0"/>
              <a:t>Duplikat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7" t="53941" r="18375" b="26496"/>
          <a:stretch/>
        </p:blipFill>
        <p:spPr bwMode="auto">
          <a:xfrm>
            <a:off x="1752600" y="2362200"/>
            <a:ext cx="5791200" cy="1447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8649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Value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0" t="32099" r="68269" b="22697"/>
          <a:stretch/>
        </p:blipFill>
        <p:spPr bwMode="auto">
          <a:xfrm>
            <a:off x="1524000" y="2057400"/>
            <a:ext cx="2514600" cy="23334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9" t="36847" r="61005" b="16809"/>
          <a:stretch/>
        </p:blipFill>
        <p:spPr bwMode="auto">
          <a:xfrm>
            <a:off x="4876800" y="2133600"/>
            <a:ext cx="2216150" cy="2298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" y="4648200"/>
            <a:ext cx="79628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dirty="0"/>
              <a:t>t</a:t>
            </a:r>
            <a:r>
              <a:rPr lang="sv-SE" dirty="0" smtClean="0"/>
              <a:t>elihat </a:t>
            </a:r>
            <a:r>
              <a:rPr lang="sv-SE" dirty="0"/>
              <a:t>dari info di atas, terdapat beberapa kolom yang memiliki missing </a:t>
            </a:r>
            <a:r>
              <a:rPr lang="sv-SE" dirty="0" smtClean="0"/>
              <a:t>value</a:t>
            </a:r>
            <a:endParaRPr lang="sv-SE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missing value </a:t>
            </a:r>
            <a:r>
              <a:rPr lang="en-US" dirty="0" err="1"/>
              <a:t>masih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50%. 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s</a:t>
            </a:r>
            <a:r>
              <a:rPr lang="en-US" dirty="0" err="1" smtClean="0"/>
              <a:t>ehingga</a:t>
            </a:r>
            <a:r>
              <a:rPr lang="en-US" dirty="0" smtClean="0"/>
              <a:t> </a:t>
            </a:r>
            <a:r>
              <a:rPr lang="en-US" dirty="0" err="1"/>
              <a:t>keputusan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Imputing </a:t>
            </a:r>
            <a:r>
              <a:rPr lang="en-US" dirty="0" err="1"/>
              <a:t>pada</a:t>
            </a:r>
            <a:r>
              <a:rPr lang="en-US" dirty="0"/>
              <a:t> missing value.</a:t>
            </a:r>
            <a:endParaRPr lang="sv-SE" dirty="0" smtClean="0"/>
          </a:p>
          <a:p>
            <a:endParaRPr lang="sv-SE" dirty="0"/>
          </a:p>
          <a:p>
            <a:endParaRPr lang="en-US" dirty="0"/>
          </a:p>
        </p:txBody>
      </p:sp>
      <p:pic>
        <p:nvPicPr>
          <p:cNvPr id="7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14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Strategi</a:t>
            </a:r>
            <a:r>
              <a:rPr lang="en-US" dirty="0" smtClean="0"/>
              <a:t> Impute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34417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" y="1600200"/>
            <a:ext cx="8610600" cy="3136900"/>
            <a:chOff x="0" y="-520700"/>
            <a:chExt cx="4051300" cy="31369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31" t="41785" r="13248" b="6173"/>
            <a:stretch/>
          </p:blipFill>
          <p:spPr bwMode="auto">
            <a:xfrm>
              <a:off x="25400" y="-520700"/>
              <a:ext cx="4013200" cy="22606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24" t="26401" r="12714" b="47768"/>
            <a:stretch/>
          </p:blipFill>
          <p:spPr bwMode="auto">
            <a:xfrm>
              <a:off x="0" y="1752600"/>
              <a:ext cx="4051300" cy="8636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-76200" y="4876800"/>
            <a:ext cx="9340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visualisasi</a:t>
            </a:r>
            <a:r>
              <a:rPr lang="en-US" sz="1600" dirty="0"/>
              <a:t>, </a:t>
            </a:r>
            <a:r>
              <a:rPr lang="en-US" sz="1600" dirty="0" err="1"/>
              <a:t>telihat</a:t>
            </a:r>
            <a:r>
              <a:rPr lang="en-US" sz="1600" dirty="0"/>
              <a:t> </a:t>
            </a:r>
            <a:r>
              <a:rPr lang="en-US" sz="1600" dirty="0" err="1"/>
              <a:t>kolom</a:t>
            </a:r>
            <a:r>
              <a:rPr lang="en-US" sz="1600" dirty="0"/>
              <a:t> MORTDUE </a:t>
            </a:r>
            <a:r>
              <a:rPr lang="en-US" sz="1600" dirty="0" err="1"/>
              <a:t>dan</a:t>
            </a:r>
            <a:r>
              <a:rPr lang="en-US" sz="1600" dirty="0"/>
              <a:t> CLNO </a:t>
            </a:r>
            <a:r>
              <a:rPr lang="en-US" sz="1600" dirty="0" err="1"/>
              <a:t>mengikuti</a:t>
            </a:r>
            <a:r>
              <a:rPr lang="en-US" sz="1600" dirty="0"/>
              <a:t> </a:t>
            </a:r>
            <a:r>
              <a:rPr lang="en-US" sz="1600" dirty="0" err="1"/>
              <a:t>distribusi</a:t>
            </a:r>
            <a:r>
              <a:rPr lang="en-US" sz="1600" dirty="0"/>
              <a:t> </a:t>
            </a:r>
            <a:r>
              <a:rPr lang="en-US" sz="1600" dirty="0" smtClean="0"/>
              <a:t>Normal</a:t>
            </a: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memastikan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kolom</a:t>
            </a:r>
            <a:r>
              <a:rPr lang="en-US" sz="1600" dirty="0"/>
              <a:t> MORTDUE </a:t>
            </a:r>
            <a:r>
              <a:rPr lang="en-US" sz="1600" dirty="0" err="1"/>
              <a:t>dan</a:t>
            </a:r>
            <a:r>
              <a:rPr lang="en-US" sz="1600" dirty="0"/>
              <a:t> CLNO </a:t>
            </a:r>
            <a:r>
              <a:rPr lang="en-US" sz="1600" dirty="0" err="1"/>
              <a:t>berdistribusi</a:t>
            </a:r>
            <a:r>
              <a:rPr lang="en-US" sz="1600" dirty="0"/>
              <a:t> normal,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Uji</a:t>
            </a:r>
            <a:r>
              <a:rPr lang="en-US" sz="1600" dirty="0"/>
              <a:t> </a:t>
            </a:r>
            <a:r>
              <a:rPr lang="en-US" sz="1600" dirty="0" err="1" smtClean="0"/>
              <a:t>Normalitas</a:t>
            </a:r>
            <a:endParaRPr lang="en-US" sz="1600" dirty="0"/>
          </a:p>
        </p:txBody>
      </p:sp>
      <p:pic>
        <p:nvPicPr>
          <p:cNvPr id="8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Strategi</a:t>
            </a:r>
            <a:r>
              <a:rPr lang="en-US" dirty="0" smtClean="0"/>
              <a:t> Impute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7" t="27730" r="50106" b="6363"/>
          <a:stretch/>
        </p:blipFill>
        <p:spPr bwMode="auto">
          <a:xfrm>
            <a:off x="2743200" y="1371601"/>
            <a:ext cx="3886200" cy="3429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" y="502723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Berdasarkan</a:t>
            </a:r>
            <a:r>
              <a:rPr lang="en-US" sz="1400" dirty="0"/>
              <a:t> </a:t>
            </a:r>
            <a:r>
              <a:rPr lang="en-US" sz="1400" dirty="0" err="1"/>
              <a:t>Uji</a:t>
            </a:r>
            <a:r>
              <a:rPr lang="en-US" sz="1400" dirty="0"/>
              <a:t> </a:t>
            </a:r>
            <a:r>
              <a:rPr lang="en-US" sz="1400" dirty="0" err="1"/>
              <a:t>Normalitas</a:t>
            </a:r>
            <a:r>
              <a:rPr lang="en-US" sz="1400" dirty="0"/>
              <a:t>, </a:t>
            </a:r>
            <a:r>
              <a:rPr lang="en-US" sz="1400" dirty="0" err="1"/>
              <a:t>ternyata</a:t>
            </a:r>
            <a:r>
              <a:rPr lang="en-US" sz="1400" dirty="0"/>
              <a:t> </a:t>
            </a:r>
            <a:r>
              <a:rPr lang="en-US" sz="1400" dirty="0" err="1"/>
              <a:t>kolom</a:t>
            </a:r>
            <a:r>
              <a:rPr lang="en-US" sz="1400" dirty="0"/>
              <a:t> MORTDUE </a:t>
            </a:r>
            <a:r>
              <a:rPr lang="en-US" sz="1400" dirty="0" err="1"/>
              <a:t>dan</a:t>
            </a:r>
            <a:r>
              <a:rPr lang="en-US" sz="1400" dirty="0"/>
              <a:t> CLNO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berdistribusi</a:t>
            </a:r>
            <a:r>
              <a:rPr lang="en-US" sz="1400" dirty="0"/>
              <a:t> </a:t>
            </a:r>
            <a:r>
              <a:rPr lang="en-US" sz="1400" dirty="0" smtClean="0"/>
              <a:t>Normal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/>
              <a:t>kesimpulannya</a:t>
            </a:r>
            <a:r>
              <a:rPr lang="en-US" sz="1400" dirty="0"/>
              <a:t>, </a:t>
            </a:r>
            <a:r>
              <a:rPr lang="en-US" sz="1400" dirty="0" err="1"/>
              <a:t>kolom-kolom</a:t>
            </a:r>
            <a:r>
              <a:rPr lang="en-US" sz="1400" dirty="0"/>
              <a:t> yang </a:t>
            </a:r>
            <a:r>
              <a:rPr lang="en-US" sz="1400" dirty="0" err="1"/>
              <a:t>bertipe</a:t>
            </a:r>
            <a:r>
              <a:rPr lang="en-US" sz="1400" dirty="0"/>
              <a:t> float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memiliki</a:t>
            </a:r>
            <a:r>
              <a:rPr lang="en-US" sz="1400" dirty="0"/>
              <a:t> missing value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diisi</a:t>
            </a:r>
            <a:r>
              <a:rPr lang="en-US" sz="1400" dirty="0"/>
              <a:t> </a:t>
            </a:r>
            <a:r>
              <a:rPr lang="en-US" sz="1400" dirty="0" err="1"/>
              <a:t>oleh</a:t>
            </a:r>
            <a:r>
              <a:rPr lang="en-US" sz="1400" dirty="0"/>
              <a:t> median </a:t>
            </a:r>
            <a:r>
              <a:rPr lang="en-US" sz="1400" dirty="0" err="1"/>
              <a:t>tiap-tiap</a:t>
            </a:r>
            <a:r>
              <a:rPr lang="en-US" sz="1400" dirty="0"/>
              <a:t> </a:t>
            </a:r>
            <a:r>
              <a:rPr lang="en-US" sz="1400" dirty="0" err="1"/>
              <a:t>kolom</a:t>
            </a:r>
            <a:r>
              <a:rPr lang="en-US" sz="1400" dirty="0"/>
              <a:t> </a:t>
            </a:r>
            <a:r>
              <a:rPr lang="en-US" sz="1400" dirty="0" err="1" smtClean="0"/>
              <a:t>tersebut</a:t>
            </a:r>
            <a:endParaRPr lang="en-US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err="1" smtClean="0"/>
              <a:t>kolom-kolom</a:t>
            </a:r>
            <a:r>
              <a:rPr lang="en-US" sz="1400" dirty="0" smtClean="0"/>
              <a:t> </a:t>
            </a:r>
            <a:r>
              <a:rPr lang="en-US" sz="1400" dirty="0"/>
              <a:t>yang </a:t>
            </a:r>
            <a:r>
              <a:rPr lang="en-US" sz="1400" dirty="0" err="1"/>
              <a:t>bertipe</a:t>
            </a:r>
            <a:r>
              <a:rPr lang="en-US" sz="1400" dirty="0"/>
              <a:t> </a:t>
            </a:r>
            <a:r>
              <a:rPr lang="en-US" sz="1400" dirty="0" err="1"/>
              <a:t>objek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memiliki</a:t>
            </a:r>
            <a:r>
              <a:rPr lang="en-US" sz="1400" dirty="0"/>
              <a:t> missing value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diisi</a:t>
            </a:r>
            <a:r>
              <a:rPr lang="en-US" sz="1400" dirty="0"/>
              <a:t> </a:t>
            </a:r>
            <a:r>
              <a:rPr lang="en-US" sz="1400" dirty="0" err="1"/>
              <a:t>oleh</a:t>
            </a:r>
            <a:r>
              <a:rPr lang="en-US" sz="1400" dirty="0"/>
              <a:t> modus </a:t>
            </a:r>
            <a:r>
              <a:rPr lang="en-US" sz="1400" dirty="0" err="1"/>
              <a:t>tiap-tiap</a:t>
            </a:r>
            <a:r>
              <a:rPr lang="en-US" sz="1400" dirty="0"/>
              <a:t> </a:t>
            </a:r>
            <a:r>
              <a:rPr lang="en-US" sz="1400" dirty="0" err="1"/>
              <a:t>kolom</a:t>
            </a:r>
            <a:r>
              <a:rPr lang="en-US" sz="1400" dirty="0"/>
              <a:t> </a:t>
            </a:r>
            <a:r>
              <a:rPr lang="en-US" sz="1400" dirty="0" err="1"/>
              <a:t>tersebut</a:t>
            </a:r>
            <a:r>
              <a:rPr lang="en-US" sz="1400" dirty="0"/>
              <a:t>.</a:t>
            </a:r>
          </a:p>
        </p:txBody>
      </p:sp>
      <p:pic>
        <p:nvPicPr>
          <p:cNvPr id="6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0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Strategi</a:t>
            </a:r>
            <a:r>
              <a:rPr lang="en-US" dirty="0" smtClean="0"/>
              <a:t> Impute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Kolom</a:t>
            </a:r>
            <a:r>
              <a:rPr lang="en-US" dirty="0" smtClean="0"/>
              <a:t> </a:t>
            </a:r>
            <a:r>
              <a:rPr lang="en-US" dirty="0" err="1" smtClean="0"/>
              <a:t>Numerik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t="29820" r="10897" b="9213"/>
          <a:stretch/>
        </p:blipFill>
        <p:spPr bwMode="auto">
          <a:xfrm>
            <a:off x="1066800" y="2409824"/>
            <a:ext cx="6705600" cy="2466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9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Strategi</a:t>
            </a:r>
            <a:r>
              <a:rPr lang="en-US" dirty="0" smtClean="0"/>
              <a:t> Impute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Kolom</a:t>
            </a:r>
            <a:r>
              <a:rPr lang="en-US" dirty="0" smtClean="0"/>
              <a:t> </a:t>
            </a:r>
            <a:r>
              <a:rPr lang="en-US" dirty="0" err="1" smtClean="0"/>
              <a:t>kategorik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30391" r="14637" b="11300"/>
          <a:stretch/>
        </p:blipFill>
        <p:spPr bwMode="auto">
          <a:xfrm>
            <a:off x="1143000" y="2454274"/>
            <a:ext cx="6553200" cy="2574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9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5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70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0EA57AB-6FA9-48EE-9C3A-3EAF64E71F62}"/>
              </a:ext>
            </a:extLst>
          </p:cNvPr>
          <p:cNvSpPr/>
          <p:nvPr/>
        </p:nvSpPr>
        <p:spPr>
          <a:xfrm>
            <a:off x="2541474" y="1219200"/>
            <a:ext cx="430886" cy="43088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</a:rPr>
              <a:t>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DA6BBD9-29A8-47D4-A482-731376C2BC1E}"/>
              </a:ext>
            </a:extLst>
          </p:cNvPr>
          <p:cNvSpPr txBox="1"/>
          <p:nvPr/>
        </p:nvSpPr>
        <p:spPr>
          <a:xfrm>
            <a:off x="3200400" y="1123728"/>
            <a:ext cx="358777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Pendahuluan</a:t>
            </a:r>
            <a:endParaRPr lang="ko-KR" altLang="en-US" sz="36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D22874-B207-40A5-B0E7-EE5761ACD06F}"/>
              </a:ext>
            </a:extLst>
          </p:cNvPr>
          <p:cNvSpPr/>
          <p:nvPr/>
        </p:nvSpPr>
        <p:spPr>
          <a:xfrm>
            <a:off x="5689683" y="1981200"/>
            <a:ext cx="430886" cy="430886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</a:rPr>
              <a:t>2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5EA9926-CFEB-4937-A979-F748984D86E3}"/>
              </a:ext>
            </a:extLst>
          </p:cNvPr>
          <p:cNvSpPr/>
          <p:nvPr/>
        </p:nvSpPr>
        <p:spPr>
          <a:xfrm>
            <a:off x="2541474" y="2621076"/>
            <a:ext cx="430886" cy="430886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</a:rPr>
              <a:t>3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BF1E33E-8B32-4384-85AC-EE8E983FEC29}"/>
              </a:ext>
            </a:extLst>
          </p:cNvPr>
          <p:cNvSpPr/>
          <p:nvPr/>
        </p:nvSpPr>
        <p:spPr>
          <a:xfrm>
            <a:off x="5729632" y="3254119"/>
            <a:ext cx="430886" cy="430886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</a:rPr>
              <a:t>4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B384617-9396-4552-AE94-D0AE9E759973}"/>
              </a:ext>
            </a:extLst>
          </p:cNvPr>
          <p:cNvSpPr/>
          <p:nvPr/>
        </p:nvSpPr>
        <p:spPr>
          <a:xfrm>
            <a:off x="2541474" y="3962400"/>
            <a:ext cx="430886" cy="430886"/>
          </a:xfrm>
          <a:prstGeom prst="rect">
            <a:avLst/>
          </a:pr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</a:rPr>
              <a:t>5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DA6BBD9-29A8-47D4-A482-731376C2BC1E}"/>
              </a:ext>
            </a:extLst>
          </p:cNvPr>
          <p:cNvSpPr txBox="1"/>
          <p:nvPr/>
        </p:nvSpPr>
        <p:spPr>
          <a:xfrm>
            <a:off x="1363372" y="1873477"/>
            <a:ext cx="472439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Data Pre-processing</a:t>
            </a:r>
            <a:endParaRPr lang="ko-KR" altLang="en-US" sz="36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DA6BBD9-29A8-47D4-A482-731376C2BC1E}"/>
              </a:ext>
            </a:extLst>
          </p:cNvPr>
          <p:cNvSpPr txBox="1"/>
          <p:nvPr/>
        </p:nvSpPr>
        <p:spPr>
          <a:xfrm>
            <a:off x="3214991" y="2544132"/>
            <a:ext cx="48005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Exploration Data Analysis</a:t>
            </a:r>
            <a:endParaRPr lang="ko-KR" altLang="en-US" sz="32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DA6BBD9-29A8-47D4-A482-731376C2BC1E}"/>
              </a:ext>
            </a:extLst>
          </p:cNvPr>
          <p:cNvSpPr txBox="1"/>
          <p:nvPr/>
        </p:nvSpPr>
        <p:spPr>
          <a:xfrm>
            <a:off x="666722" y="3162453"/>
            <a:ext cx="543726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Model Machine Learning</a:t>
            </a:r>
            <a:endParaRPr lang="ko-KR" altLang="en-US" sz="36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DA6BBD9-29A8-47D4-A482-731376C2BC1E}"/>
              </a:ext>
            </a:extLst>
          </p:cNvPr>
          <p:cNvSpPr txBox="1"/>
          <p:nvPr/>
        </p:nvSpPr>
        <p:spPr>
          <a:xfrm>
            <a:off x="3276600" y="3854677"/>
            <a:ext cx="49914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Dashboard</a:t>
            </a:r>
            <a:endParaRPr lang="ko-KR" altLang="en-US" sz="36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5EA9926-CFEB-4937-A979-F748984D86E3}"/>
              </a:ext>
            </a:extLst>
          </p:cNvPr>
          <p:cNvSpPr/>
          <p:nvPr/>
        </p:nvSpPr>
        <p:spPr>
          <a:xfrm>
            <a:off x="5704438" y="4648200"/>
            <a:ext cx="430886" cy="430886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</a:rPr>
              <a:t>6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DA6BBD9-29A8-47D4-A482-731376C2BC1E}"/>
              </a:ext>
            </a:extLst>
          </p:cNvPr>
          <p:cNvSpPr txBox="1"/>
          <p:nvPr/>
        </p:nvSpPr>
        <p:spPr>
          <a:xfrm>
            <a:off x="3082937" y="4518842"/>
            <a:ext cx="49914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Kesimpulan</a:t>
            </a:r>
            <a:endParaRPr lang="ko-KR" altLang="en-US" sz="36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pic>
        <p:nvPicPr>
          <p:cNvPr id="17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170" y="609600"/>
            <a:ext cx="8229600" cy="1143000"/>
          </a:xfrm>
        </p:spPr>
        <p:txBody>
          <a:bodyPr/>
          <a:lstStyle/>
          <a:p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Korelasi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83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324600"/>
            <a:ext cx="943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HeatMap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VALUE </a:t>
            </a:r>
            <a:r>
              <a:rPr lang="en-US" dirty="0" err="1"/>
              <a:t>dan</a:t>
            </a:r>
            <a:r>
              <a:rPr lang="en-US" dirty="0"/>
              <a:t> MORTDUE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Multikolerasi</a:t>
            </a:r>
            <a:r>
              <a:rPr lang="en-US" dirty="0"/>
              <a:t>. 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 descr="C:\Users\ASUS\project6\static\korelasi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t="12050" r="23121" b="10003"/>
          <a:stretch/>
        </p:blipFill>
        <p:spPr bwMode="auto">
          <a:xfrm>
            <a:off x="1905000" y="1676400"/>
            <a:ext cx="5359941" cy="475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-152400" y="-533400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46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Fitur</a:t>
            </a:r>
            <a:r>
              <a:rPr lang="en-US" dirty="0" smtClean="0"/>
              <a:t> Target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0" t="33238" r="53206" b="19278"/>
          <a:stretch/>
        </p:blipFill>
        <p:spPr bwMode="auto">
          <a:xfrm>
            <a:off x="2286001" y="1981200"/>
            <a:ext cx="4724400" cy="2713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28800" y="4876800"/>
            <a:ext cx="5147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Jumlah</a:t>
            </a:r>
            <a:r>
              <a:rPr lang="en-US" dirty="0" smtClean="0"/>
              <a:t> yang </a:t>
            </a:r>
            <a:r>
              <a:rPr lang="en-US" dirty="0" err="1" smtClean="0"/>
              <a:t>layak</a:t>
            </a:r>
            <a:r>
              <a:rPr lang="en-US" dirty="0" smtClean="0"/>
              <a:t> </a:t>
            </a:r>
            <a:r>
              <a:rPr lang="en-US" dirty="0" err="1" smtClean="0"/>
              <a:t>mendapat</a:t>
            </a:r>
            <a:r>
              <a:rPr lang="en-US" dirty="0" smtClean="0"/>
              <a:t> </a:t>
            </a:r>
            <a:r>
              <a:rPr lang="en-US" dirty="0" err="1" smtClean="0"/>
              <a:t>pinjaman</a:t>
            </a:r>
            <a:r>
              <a:rPr lang="en-US" dirty="0" smtClean="0"/>
              <a:t> 1189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Jumlah</a:t>
            </a:r>
            <a:r>
              <a:rPr lang="en-US" dirty="0" smtClean="0"/>
              <a:t>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layak</a:t>
            </a:r>
            <a:r>
              <a:rPr lang="en-US" dirty="0" smtClean="0"/>
              <a:t> </a:t>
            </a:r>
            <a:r>
              <a:rPr lang="en-US" dirty="0" err="1" smtClean="0"/>
              <a:t>mendapat</a:t>
            </a:r>
            <a:r>
              <a:rPr lang="en-US" dirty="0" smtClean="0"/>
              <a:t> </a:t>
            </a:r>
            <a:r>
              <a:rPr lang="en-US" dirty="0" err="1" smtClean="0"/>
              <a:t>pinjaman</a:t>
            </a:r>
            <a:r>
              <a:rPr lang="en-US" dirty="0" smtClean="0"/>
              <a:t> 4771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Data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seimbang</a:t>
            </a:r>
            <a:endParaRPr lang="en-US" dirty="0"/>
          </a:p>
        </p:txBody>
      </p:sp>
      <p:pic>
        <p:nvPicPr>
          <p:cNvPr id="5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71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Fitur</a:t>
            </a:r>
            <a:r>
              <a:rPr lang="en-US" dirty="0" smtClean="0"/>
              <a:t> Reason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7" t="30959" r="59936" b="31624"/>
          <a:stretch/>
        </p:blipFill>
        <p:spPr bwMode="auto">
          <a:xfrm>
            <a:off x="2438400" y="1600200"/>
            <a:ext cx="4154163" cy="30413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4572000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1.Berdasarkan data yang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miliki</a:t>
            </a:r>
            <a:r>
              <a:rPr lang="en-US" sz="1200" dirty="0"/>
              <a:t>, orang-orang yang </a:t>
            </a:r>
            <a:r>
              <a:rPr lang="en-US" sz="1200" dirty="0" err="1"/>
              <a:t>memohon</a:t>
            </a:r>
            <a:r>
              <a:rPr lang="en-US" sz="1200" dirty="0"/>
              <a:t> </a:t>
            </a:r>
            <a:r>
              <a:rPr lang="en-US" sz="1200" dirty="0" err="1"/>
              <a:t>pinjaman</a:t>
            </a:r>
            <a:r>
              <a:rPr lang="en-US" sz="1200" dirty="0"/>
              <a:t>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 smtClean="0"/>
              <a:t>dua</a:t>
            </a:r>
            <a:r>
              <a:rPr lang="en-US" sz="1200" dirty="0" smtClean="0"/>
              <a:t> </a:t>
            </a:r>
            <a:r>
              <a:rPr lang="en-US" sz="1200" dirty="0" err="1" smtClean="0"/>
              <a:t>tujuan</a:t>
            </a:r>
            <a:r>
              <a:rPr lang="en-US" sz="1200" dirty="0" smtClean="0"/>
              <a:t> </a:t>
            </a:r>
            <a:r>
              <a:rPr lang="en-US" sz="1200" dirty="0" err="1"/>
              <a:t>yaitu</a:t>
            </a:r>
            <a:r>
              <a:rPr lang="en-US" sz="1200" dirty="0"/>
              <a:t> </a:t>
            </a:r>
            <a:r>
              <a:rPr lang="en-US" sz="1200" dirty="0" err="1"/>
              <a:t>DebitCon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 smtClean="0"/>
              <a:t>HomeImp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2.Terlihat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Piechart</a:t>
            </a:r>
            <a:r>
              <a:rPr lang="en-US" sz="1200" dirty="0"/>
              <a:t>, orang-orang yang </a:t>
            </a:r>
            <a:r>
              <a:rPr lang="en-US" sz="1200" dirty="0" err="1"/>
              <a:t>momohon</a:t>
            </a:r>
            <a:r>
              <a:rPr lang="en-US" sz="1200" dirty="0"/>
              <a:t> </a:t>
            </a:r>
            <a:r>
              <a:rPr lang="en-US" sz="1200" dirty="0" err="1"/>
              <a:t>pinjaman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tujuan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DebitCon</a:t>
            </a:r>
            <a:r>
              <a:rPr lang="en-US" sz="1200" dirty="0"/>
              <a:t> </a:t>
            </a:r>
            <a:r>
              <a:rPr lang="en-US" sz="1200" dirty="0" err="1"/>
              <a:t>sekitar</a:t>
            </a:r>
            <a:r>
              <a:rPr lang="en-US" sz="1200" dirty="0"/>
              <a:t> 70.13%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sisanya</a:t>
            </a:r>
            <a:r>
              <a:rPr lang="en-US" sz="1200" dirty="0"/>
              <a:t> </a:t>
            </a:r>
            <a:r>
              <a:rPr lang="en-US" sz="1200" dirty="0" err="1"/>
              <a:t>yaitu</a:t>
            </a:r>
            <a:r>
              <a:rPr lang="en-US" sz="1200" dirty="0"/>
              <a:t> 20.87%   </a:t>
            </a:r>
            <a:r>
              <a:rPr lang="en-US" sz="1200" dirty="0" err="1"/>
              <a:t>memohon</a:t>
            </a:r>
            <a:r>
              <a:rPr lang="en-US" sz="1200" dirty="0"/>
              <a:t> </a:t>
            </a:r>
            <a:r>
              <a:rPr lang="en-US" sz="1200" dirty="0" err="1"/>
              <a:t>pinjaman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tujuan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HomeImp</a:t>
            </a:r>
            <a:r>
              <a:rPr lang="en-US" sz="1200" dirty="0"/>
              <a:t>.</a:t>
            </a:r>
          </a:p>
        </p:txBody>
      </p:sp>
      <p:pic>
        <p:nvPicPr>
          <p:cNvPr id="6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17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FITUR </a:t>
            </a:r>
            <a:r>
              <a:rPr lang="en-US" dirty="0" smtClean="0"/>
              <a:t>LOAN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MORTDUE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630" y="4572000"/>
            <a:ext cx="86868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grafik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 </a:t>
            </a:r>
          </a:p>
          <a:p>
            <a:r>
              <a:rPr lang="en-US" sz="1100" dirty="0"/>
              <a:t>1. </a:t>
            </a:r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grafik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 rata-rata </a:t>
            </a:r>
            <a:r>
              <a:rPr lang="en-US" sz="1100" dirty="0" err="1"/>
              <a:t>besar</a:t>
            </a:r>
            <a:r>
              <a:rPr lang="en-US" sz="1100" dirty="0"/>
              <a:t> </a:t>
            </a:r>
            <a:r>
              <a:rPr lang="en-US" sz="1100" dirty="0" err="1"/>
              <a:t>pinjaman</a:t>
            </a:r>
            <a:r>
              <a:rPr lang="en-US" sz="1100" dirty="0"/>
              <a:t> yang </a:t>
            </a:r>
            <a:r>
              <a:rPr lang="en-US" sz="1100" dirty="0" err="1"/>
              <a:t>dibutuhkan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seluruh</a:t>
            </a:r>
            <a:r>
              <a:rPr lang="en-US" sz="1100" dirty="0"/>
              <a:t> sample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berada</a:t>
            </a:r>
            <a:r>
              <a:rPr lang="en-US" sz="1100" dirty="0"/>
              <a:t> </a:t>
            </a:r>
            <a:r>
              <a:rPr lang="en-US" sz="1100" dirty="0" err="1"/>
              <a:t>pada</a:t>
            </a:r>
            <a:r>
              <a:rPr lang="en-US" sz="1100" dirty="0"/>
              <a:t> USD18607 </a:t>
            </a:r>
          </a:p>
          <a:p>
            <a:r>
              <a:rPr lang="en-US" sz="1100" dirty="0"/>
              <a:t>2. </a:t>
            </a:r>
            <a:r>
              <a:rPr lang="en-US" sz="1100" dirty="0" err="1"/>
              <a:t>terlihat</a:t>
            </a:r>
            <a:r>
              <a:rPr lang="en-US" sz="1100" dirty="0"/>
              <a:t> data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berdistribusi</a:t>
            </a:r>
            <a:r>
              <a:rPr lang="en-US" sz="1100" dirty="0"/>
              <a:t> normal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skewness</a:t>
            </a:r>
            <a:r>
              <a:rPr lang="en-US" sz="1100" dirty="0"/>
              <a:t>. </a:t>
            </a:r>
          </a:p>
          <a:p>
            <a:r>
              <a:rPr lang="en-US" sz="1100" dirty="0"/>
              <a:t>3. </a:t>
            </a:r>
            <a:r>
              <a:rPr lang="en-US" sz="1100" dirty="0" err="1"/>
              <a:t>Terdapat</a:t>
            </a:r>
            <a:r>
              <a:rPr lang="en-US" sz="1100" dirty="0"/>
              <a:t> </a:t>
            </a:r>
            <a:r>
              <a:rPr lang="en-US" sz="1100" dirty="0" err="1"/>
              <a:t>juga</a:t>
            </a:r>
            <a:r>
              <a:rPr lang="en-US" sz="1100" dirty="0"/>
              <a:t> outlier yang </a:t>
            </a:r>
            <a:r>
              <a:rPr lang="en-US" sz="1100" dirty="0" err="1"/>
              <a:t>lumayan</a:t>
            </a:r>
            <a:r>
              <a:rPr lang="en-US" sz="1100" dirty="0"/>
              <a:t> </a:t>
            </a:r>
            <a:r>
              <a:rPr lang="en-US" sz="1100" dirty="0" err="1"/>
              <a:t>banyak</a:t>
            </a:r>
            <a:r>
              <a:rPr lang="en-US" sz="1100" dirty="0"/>
              <a:t>, outlier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cukup</a:t>
            </a:r>
            <a:r>
              <a:rPr lang="en-US" sz="1100" dirty="0"/>
              <a:t> </a:t>
            </a:r>
            <a:r>
              <a:rPr lang="en-US" sz="1100" dirty="0" err="1"/>
              <a:t>beralasan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setiap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tingkatan</a:t>
            </a:r>
            <a:r>
              <a:rPr lang="en-US" sz="1100" dirty="0"/>
              <a:t> </a:t>
            </a:r>
            <a:r>
              <a:rPr lang="en-US" sz="1100" dirty="0" err="1"/>
              <a:t>ekuitas</a:t>
            </a:r>
            <a:r>
              <a:rPr lang="en-US" sz="1100" dirty="0"/>
              <a:t> </a:t>
            </a:r>
            <a:r>
              <a:rPr lang="en-US" sz="1100" dirty="0" err="1"/>
              <a:t>rumah</a:t>
            </a:r>
            <a:r>
              <a:rPr lang="en-US" sz="1100" dirty="0"/>
              <a:t> yang </a:t>
            </a:r>
            <a:r>
              <a:rPr lang="en-US" sz="1100" dirty="0" err="1"/>
              <a:t>berbeda-beda</a:t>
            </a:r>
            <a:r>
              <a:rPr lang="en-US" sz="1100" dirty="0"/>
              <a:t> yang </a:t>
            </a:r>
            <a:r>
              <a:rPr lang="en-US" sz="1100" dirty="0" err="1"/>
              <a:t>menyebabkan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meminjaman</a:t>
            </a:r>
            <a:r>
              <a:rPr lang="en-US" sz="1100" dirty="0"/>
              <a:t> </a:t>
            </a:r>
            <a:r>
              <a:rPr lang="en-US" sz="1100" dirty="0" err="1"/>
              <a:t>uang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yang </a:t>
            </a:r>
            <a:r>
              <a:rPr lang="en-US" sz="1100" dirty="0" err="1"/>
              <a:t>berbeda-beda</a:t>
            </a:r>
            <a:endParaRPr lang="en-US" sz="1100" dirty="0" smtClean="0"/>
          </a:p>
        </p:txBody>
      </p:sp>
      <p:pic>
        <p:nvPicPr>
          <p:cNvPr id="2052" name="Picture 4" descr="C:\Users\ASUS\project6\storage\fitur loan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6" r="6951"/>
          <a:stretch/>
        </p:blipFill>
        <p:spPr bwMode="auto">
          <a:xfrm>
            <a:off x="642025" y="1066800"/>
            <a:ext cx="391700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SUS\project6\storage\fitur mortdu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92740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91311" y="5638800"/>
            <a:ext cx="86868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grafik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</a:t>
            </a:r>
          </a:p>
          <a:p>
            <a:endParaRPr lang="en-US" sz="1100" dirty="0"/>
          </a:p>
          <a:p>
            <a:r>
              <a:rPr lang="en-US" sz="1100" dirty="0"/>
              <a:t>1. </a:t>
            </a:r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grafik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 rata-rata </a:t>
            </a:r>
            <a:r>
              <a:rPr lang="en-US" sz="1100" dirty="0" err="1"/>
              <a:t>besar</a:t>
            </a:r>
            <a:r>
              <a:rPr lang="en-US" sz="1100" dirty="0"/>
              <a:t> </a:t>
            </a:r>
            <a:r>
              <a:rPr lang="en-US" sz="1100" dirty="0" err="1"/>
              <a:t>hipotek</a:t>
            </a:r>
            <a:r>
              <a:rPr lang="en-US" sz="1100" dirty="0"/>
              <a:t> </a:t>
            </a:r>
            <a:r>
              <a:rPr lang="en-US" sz="1100" dirty="0" err="1"/>
              <a:t>ydari</a:t>
            </a:r>
            <a:r>
              <a:rPr lang="en-US" sz="1100" dirty="0"/>
              <a:t> </a:t>
            </a:r>
            <a:r>
              <a:rPr lang="en-US" sz="1100" dirty="0" err="1"/>
              <a:t>seluruh</a:t>
            </a:r>
            <a:r>
              <a:rPr lang="en-US" sz="1100" dirty="0"/>
              <a:t> sample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berada</a:t>
            </a:r>
            <a:r>
              <a:rPr lang="en-US" sz="1100" dirty="0"/>
              <a:t> </a:t>
            </a:r>
            <a:r>
              <a:rPr lang="en-US" sz="1100" dirty="0" err="1"/>
              <a:t>pada</a:t>
            </a:r>
            <a:r>
              <a:rPr lang="en-US" sz="1100" dirty="0"/>
              <a:t> USD73001</a:t>
            </a:r>
          </a:p>
          <a:p>
            <a:r>
              <a:rPr lang="en-US" sz="1100" dirty="0"/>
              <a:t>2. </a:t>
            </a:r>
            <a:r>
              <a:rPr lang="en-US" sz="1100" dirty="0" err="1"/>
              <a:t>terlihat</a:t>
            </a:r>
            <a:r>
              <a:rPr lang="en-US" sz="1100" dirty="0"/>
              <a:t> data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berdistribusi</a:t>
            </a:r>
            <a:r>
              <a:rPr lang="en-US" sz="1100" dirty="0"/>
              <a:t> normal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skewness</a:t>
            </a:r>
            <a:r>
              <a:rPr lang="en-US" sz="1100" dirty="0"/>
              <a:t>.</a:t>
            </a:r>
          </a:p>
          <a:p>
            <a:r>
              <a:rPr lang="en-US" sz="1100" dirty="0"/>
              <a:t>3. </a:t>
            </a:r>
            <a:r>
              <a:rPr lang="en-US" sz="1100" dirty="0" err="1"/>
              <a:t>Terdapat</a:t>
            </a:r>
            <a:r>
              <a:rPr lang="en-US" sz="1100" dirty="0"/>
              <a:t> </a:t>
            </a:r>
            <a:r>
              <a:rPr lang="en-US" sz="1100" dirty="0" err="1"/>
              <a:t>juga</a:t>
            </a:r>
            <a:r>
              <a:rPr lang="en-US" sz="1100" dirty="0"/>
              <a:t> outlier yang </a:t>
            </a:r>
            <a:r>
              <a:rPr lang="en-US" sz="1100" dirty="0" err="1"/>
              <a:t>lumayan</a:t>
            </a:r>
            <a:r>
              <a:rPr lang="en-US" sz="1100" dirty="0"/>
              <a:t> </a:t>
            </a:r>
            <a:r>
              <a:rPr lang="en-US" sz="1100" dirty="0" err="1"/>
              <a:t>banyak</a:t>
            </a:r>
            <a:r>
              <a:rPr lang="en-US" sz="1100" dirty="0"/>
              <a:t>, outlier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cukup</a:t>
            </a:r>
            <a:r>
              <a:rPr lang="en-US" sz="1100" dirty="0"/>
              <a:t> </a:t>
            </a:r>
            <a:r>
              <a:rPr lang="en-US" sz="1100" dirty="0" err="1"/>
              <a:t>masuk</a:t>
            </a:r>
            <a:r>
              <a:rPr lang="en-US" sz="1100" dirty="0"/>
              <a:t> </a:t>
            </a:r>
            <a:r>
              <a:rPr lang="en-US" sz="1100" dirty="0" err="1"/>
              <a:t>akal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hipotek</a:t>
            </a:r>
            <a:r>
              <a:rPr lang="en-US" sz="1100" dirty="0"/>
              <a:t> </a:t>
            </a:r>
            <a:r>
              <a:rPr lang="en-US" sz="1100" dirty="0" err="1"/>
              <a:t>setiap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berbeda-beda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15131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VALUE </a:t>
            </a:r>
            <a:r>
              <a:rPr lang="en-US" dirty="0" err="1" smtClean="0"/>
              <a:t>dan</a:t>
            </a:r>
            <a:r>
              <a:rPr lang="en-US" dirty="0" smtClean="0"/>
              <a:t> YOJ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" y="4572000"/>
            <a:ext cx="9144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grafik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</a:t>
            </a:r>
          </a:p>
          <a:p>
            <a:endParaRPr lang="en-US" sz="1100" dirty="0"/>
          </a:p>
          <a:p>
            <a:r>
              <a:rPr lang="en-US" sz="1100" dirty="0"/>
              <a:t>1. </a:t>
            </a:r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grafik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 rata-rata </a:t>
            </a:r>
            <a:r>
              <a:rPr lang="en-US" sz="1100" dirty="0" err="1"/>
              <a:t>harga</a:t>
            </a:r>
            <a:r>
              <a:rPr lang="en-US" sz="1100" dirty="0"/>
              <a:t> </a:t>
            </a:r>
            <a:r>
              <a:rPr lang="en-US" sz="1100" dirty="0" err="1"/>
              <a:t>properti</a:t>
            </a:r>
            <a:r>
              <a:rPr lang="en-US" sz="1100" dirty="0"/>
              <a:t> </a:t>
            </a:r>
            <a:r>
              <a:rPr lang="en-US" sz="1100" dirty="0" err="1"/>
              <a:t>rumah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seluruh</a:t>
            </a:r>
            <a:r>
              <a:rPr lang="en-US" sz="1100" dirty="0"/>
              <a:t> sample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berada</a:t>
            </a:r>
            <a:r>
              <a:rPr lang="en-US" sz="1100" dirty="0"/>
              <a:t> </a:t>
            </a:r>
            <a:r>
              <a:rPr lang="en-US" sz="1100" dirty="0" err="1"/>
              <a:t>pada</a:t>
            </a:r>
            <a:r>
              <a:rPr lang="en-US" sz="1100" dirty="0"/>
              <a:t> USD101540</a:t>
            </a:r>
          </a:p>
          <a:p>
            <a:r>
              <a:rPr lang="en-US" sz="1100" dirty="0"/>
              <a:t>2. </a:t>
            </a:r>
            <a:r>
              <a:rPr lang="en-US" sz="1100" dirty="0" err="1"/>
              <a:t>terlihat</a:t>
            </a:r>
            <a:r>
              <a:rPr lang="en-US" sz="1100" dirty="0"/>
              <a:t> data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berdistribusi</a:t>
            </a:r>
            <a:r>
              <a:rPr lang="en-US" sz="1100" dirty="0"/>
              <a:t> normal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skewness</a:t>
            </a:r>
            <a:r>
              <a:rPr lang="en-US" sz="1100" dirty="0"/>
              <a:t>.</a:t>
            </a:r>
          </a:p>
          <a:p>
            <a:r>
              <a:rPr lang="en-US" sz="1100" dirty="0"/>
              <a:t>3. </a:t>
            </a:r>
            <a:r>
              <a:rPr lang="en-US" sz="1100" dirty="0" err="1"/>
              <a:t>Terdapat</a:t>
            </a:r>
            <a:r>
              <a:rPr lang="en-US" sz="1100" dirty="0"/>
              <a:t> </a:t>
            </a:r>
            <a:r>
              <a:rPr lang="en-US" sz="1100" dirty="0" err="1"/>
              <a:t>juga</a:t>
            </a:r>
            <a:r>
              <a:rPr lang="en-US" sz="1100" dirty="0"/>
              <a:t> outlier yang </a:t>
            </a:r>
            <a:r>
              <a:rPr lang="en-US" sz="1100" dirty="0" err="1"/>
              <a:t>lumayan</a:t>
            </a:r>
            <a:r>
              <a:rPr lang="en-US" sz="1100" dirty="0"/>
              <a:t> </a:t>
            </a:r>
            <a:r>
              <a:rPr lang="en-US" sz="1100" dirty="0" err="1"/>
              <a:t>banyak</a:t>
            </a:r>
            <a:r>
              <a:rPr lang="en-US" sz="1100" dirty="0"/>
              <a:t>, </a:t>
            </a:r>
            <a:r>
              <a:rPr lang="en-US" sz="1100" dirty="0" err="1"/>
              <a:t>hal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cukup</a:t>
            </a:r>
            <a:r>
              <a:rPr lang="en-US" sz="1100" dirty="0"/>
              <a:t> </a:t>
            </a:r>
            <a:r>
              <a:rPr lang="en-US" sz="1100" dirty="0" err="1"/>
              <a:t>masuk</a:t>
            </a:r>
            <a:r>
              <a:rPr lang="en-US" sz="1100" dirty="0"/>
              <a:t> </a:t>
            </a:r>
            <a:r>
              <a:rPr lang="en-US" sz="1100" dirty="0" err="1"/>
              <a:t>akal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setiap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harga</a:t>
            </a:r>
            <a:r>
              <a:rPr lang="en-US" sz="1100" dirty="0"/>
              <a:t> </a:t>
            </a:r>
            <a:r>
              <a:rPr lang="en-US" sz="1100" dirty="0" err="1"/>
              <a:t>properti</a:t>
            </a:r>
            <a:r>
              <a:rPr lang="en-US" sz="1100" dirty="0"/>
              <a:t> </a:t>
            </a:r>
            <a:r>
              <a:rPr lang="en-US" sz="1100" dirty="0" err="1"/>
              <a:t>rumah</a:t>
            </a:r>
            <a:r>
              <a:rPr lang="en-US" sz="1100" dirty="0"/>
              <a:t> yang </a:t>
            </a:r>
            <a:r>
              <a:rPr lang="en-US" sz="1100" dirty="0" err="1"/>
              <a:t>berbeda-beda</a:t>
            </a:r>
            <a:endParaRPr lang="en-US" sz="1100" dirty="0"/>
          </a:p>
        </p:txBody>
      </p:sp>
      <p:pic>
        <p:nvPicPr>
          <p:cNvPr id="3076" name="Picture 4" descr="C:\Users\ASUS\project6\storage\fitur valu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75" y="1010833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SUS\project6\storage\fitur yoj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010833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-32425" y="5715000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</a:t>
            </a:r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grafik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 rata-rata lama </a:t>
            </a:r>
            <a:r>
              <a:rPr lang="en-US" sz="1100" dirty="0" err="1"/>
              <a:t>berkarir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seluruh</a:t>
            </a:r>
            <a:r>
              <a:rPr lang="en-US" sz="1100" dirty="0"/>
              <a:t> sample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sekitar</a:t>
            </a:r>
            <a:r>
              <a:rPr lang="en-US" sz="1100" dirty="0"/>
              <a:t> 8 </a:t>
            </a:r>
            <a:r>
              <a:rPr lang="en-US" sz="1100" dirty="0" err="1"/>
              <a:t>tahun</a:t>
            </a:r>
            <a:endParaRPr lang="en-US" sz="1100" dirty="0"/>
          </a:p>
          <a:p>
            <a:r>
              <a:rPr lang="en-US" sz="1100" dirty="0"/>
              <a:t>2. </a:t>
            </a:r>
            <a:r>
              <a:rPr lang="en-US" sz="1100" dirty="0" err="1"/>
              <a:t>terlihat</a:t>
            </a:r>
            <a:r>
              <a:rPr lang="en-US" sz="1100" dirty="0"/>
              <a:t> data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berdistribusi</a:t>
            </a:r>
            <a:r>
              <a:rPr lang="en-US" sz="1100" dirty="0"/>
              <a:t> normal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skewness</a:t>
            </a:r>
            <a:r>
              <a:rPr lang="en-US" sz="1100" dirty="0"/>
              <a:t>.</a:t>
            </a:r>
          </a:p>
          <a:p>
            <a:r>
              <a:rPr lang="en-US" sz="1100" dirty="0"/>
              <a:t>3. </a:t>
            </a:r>
            <a:r>
              <a:rPr lang="en-US" sz="1100" dirty="0" err="1"/>
              <a:t>Terdapat</a:t>
            </a:r>
            <a:r>
              <a:rPr lang="en-US" sz="1100" dirty="0"/>
              <a:t> </a:t>
            </a:r>
            <a:r>
              <a:rPr lang="en-US" sz="1100" dirty="0" err="1"/>
              <a:t>juga</a:t>
            </a:r>
            <a:r>
              <a:rPr lang="en-US" sz="1100" dirty="0"/>
              <a:t> </a:t>
            </a:r>
            <a:r>
              <a:rPr lang="en-US" sz="1100" dirty="0" err="1"/>
              <a:t>beberapa</a:t>
            </a:r>
            <a:r>
              <a:rPr lang="en-US" sz="1100" dirty="0"/>
              <a:t> outlier, </a:t>
            </a:r>
            <a:r>
              <a:rPr lang="en-US" sz="1100" dirty="0" err="1"/>
              <a:t>hal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cukup</a:t>
            </a:r>
            <a:r>
              <a:rPr lang="en-US" sz="1100" dirty="0"/>
              <a:t> </a:t>
            </a:r>
            <a:r>
              <a:rPr lang="en-US" sz="1100" dirty="0" err="1"/>
              <a:t>masuk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baik</a:t>
            </a:r>
            <a:r>
              <a:rPr lang="en-US" sz="1100" dirty="0"/>
              <a:t> yang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bekerja</a:t>
            </a:r>
            <a:r>
              <a:rPr lang="en-US" sz="1100" dirty="0"/>
              <a:t> </a:t>
            </a:r>
            <a:r>
              <a:rPr lang="en-US" sz="1100" dirty="0" err="1"/>
              <a:t>dan</a:t>
            </a:r>
            <a:r>
              <a:rPr lang="en-US" sz="1100" dirty="0"/>
              <a:t> yang </a:t>
            </a:r>
            <a:r>
              <a:rPr lang="en-US" sz="1100" dirty="0" err="1"/>
              <a:t>bekerja</a:t>
            </a:r>
            <a:r>
              <a:rPr lang="en-US" sz="1100" dirty="0"/>
              <a:t> </a:t>
            </a:r>
            <a:r>
              <a:rPr lang="en-US" sz="1100" dirty="0" err="1"/>
              <a:t>boleh</a:t>
            </a:r>
            <a:r>
              <a:rPr lang="en-US" sz="1100" dirty="0"/>
              <a:t> </a:t>
            </a:r>
            <a:r>
              <a:rPr lang="en-US" sz="1100" dirty="0" err="1"/>
              <a:t>mengajukan</a:t>
            </a:r>
            <a:r>
              <a:rPr lang="en-US" sz="1100" dirty="0"/>
              <a:t> </a:t>
            </a:r>
            <a:r>
              <a:rPr lang="en-US" sz="1100" dirty="0" err="1"/>
              <a:t>pinjaman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067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CLAGE</a:t>
            </a:r>
            <a:endParaRPr lang="en-US" dirty="0"/>
          </a:p>
        </p:txBody>
      </p:sp>
      <p:pic>
        <p:nvPicPr>
          <p:cNvPr id="4098" name="Picture 2" descr="C:\Users\ASUS\project6\storage\fitur cl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52" y="914400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SUS\project6\storage\fitur clno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914400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4591" y="4343400"/>
            <a:ext cx="9006191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grafik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</a:t>
            </a:r>
          </a:p>
          <a:p>
            <a:endParaRPr lang="en-US" sz="1100" dirty="0"/>
          </a:p>
          <a:p>
            <a:r>
              <a:rPr lang="en-US" sz="1100" dirty="0"/>
              <a:t>1. </a:t>
            </a:r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grafik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seluruh</a:t>
            </a:r>
            <a:r>
              <a:rPr lang="en-US" sz="1100" dirty="0"/>
              <a:t> sample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rata-rata </a:t>
            </a:r>
            <a:r>
              <a:rPr lang="en-US" sz="1100" dirty="0" err="1"/>
              <a:t>sekitar</a:t>
            </a:r>
            <a:r>
              <a:rPr lang="en-US" sz="1100" dirty="0"/>
              <a:t> 179 </a:t>
            </a:r>
            <a:r>
              <a:rPr lang="en-US" sz="1100" dirty="0" err="1"/>
              <a:t>bulan</a:t>
            </a:r>
            <a:r>
              <a:rPr lang="en-US" sz="1100" dirty="0"/>
              <a:t> </a:t>
            </a:r>
            <a:r>
              <a:rPr lang="en-US" sz="1100" dirty="0" err="1"/>
              <a:t>lamanya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kartu</a:t>
            </a:r>
            <a:r>
              <a:rPr lang="en-US" sz="1100" dirty="0"/>
              <a:t> </a:t>
            </a:r>
            <a:r>
              <a:rPr lang="en-US" sz="1100" dirty="0" err="1"/>
              <a:t>kredit</a:t>
            </a:r>
            <a:endParaRPr lang="en-US" sz="1100" dirty="0"/>
          </a:p>
          <a:p>
            <a:r>
              <a:rPr lang="en-US" sz="1100" dirty="0"/>
              <a:t>2. </a:t>
            </a:r>
            <a:r>
              <a:rPr lang="en-US" sz="1100" dirty="0" err="1"/>
              <a:t>terlihat</a:t>
            </a:r>
            <a:r>
              <a:rPr lang="en-US" sz="1100" dirty="0"/>
              <a:t> data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berdistribusi</a:t>
            </a:r>
            <a:r>
              <a:rPr lang="en-US" sz="1100" dirty="0"/>
              <a:t> normal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skewness</a:t>
            </a:r>
            <a:r>
              <a:rPr lang="en-US" sz="1100" dirty="0"/>
              <a:t>.</a:t>
            </a:r>
          </a:p>
          <a:p>
            <a:r>
              <a:rPr lang="en-US" sz="1100" dirty="0"/>
              <a:t>3. </a:t>
            </a:r>
            <a:r>
              <a:rPr lang="en-US" sz="1100" dirty="0" err="1"/>
              <a:t>Terdapat</a:t>
            </a:r>
            <a:r>
              <a:rPr lang="en-US" sz="1100" dirty="0"/>
              <a:t> </a:t>
            </a:r>
            <a:r>
              <a:rPr lang="en-US" sz="1100" dirty="0" err="1"/>
              <a:t>juga</a:t>
            </a:r>
            <a:r>
              <a:rPr lang="en-US" sz="1100" dirty="0"/>
              <a:t> </a:t>
            </a:r>
            <a:r>
              <a:rPr lang="en-US" sz="1100" dirty="0" err="1"/>
              <a:t>beberapa</a:t>
            </a:r>
            <a:r>
              <a:rPr lang="en-US" sz="1100" dirty="0"/>
              <a:t> outlier,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perhatikan</a:t>
            </a:r>
            <a:r>
              <a:rPr lang="en-US" sz="1100" dirty="0"/>
              <a:t> outlier yang </a:t>
            </a:r>
            <a:r>
              <a:rPr lang="en-US" sz="1100" dirty="0" err="1"/>
              <a:t>mendekati</a:t>
            </a:r>
            <a:r>
              <a:rPr lang="en-US" sz="1100" dirty="0"/>
              <a:t> 1200 </a:t>
            </a:r>
            <a:r>
              <a:rPr lang="en-US" sz="1100" dirty="0" err="1"/>
              <a:t>bulan</a:t>
            </a:r>
            <a:r>
              <a:rPr lang="en-US" sz="1100" dirty="0"/>
              <a:t> </a:t>
            </a: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kalkulasi</a:t>
            </a:r>
            <a:r>
              <a:rPr lang="en-US" sz="1100" dirty="0"/>
              <a:t> 1200 </a:t>
            </a:r>
            <a:r>
              <a:rPr lang="en-US" sz="1100" dirty="0" err="1"/>
              <a:t>bulan</a:t>
            </a:r>
            <a:r>
              <a:rPr lang="en-US" sz="1100" dirty="0"/>
              <a:t>/12 </a:t>
            </a:r>
            <a:r>
              <a:rPr lang="en-US" sz="1100" dirty="0" err="1"/>
              <a:t>bulan</a:t>
            </a:r>
            <a:r>
              <a:rPr lang="en-US" sz="1100" dirty="0"/>
              <a:t> = 100 </a:t>
            </a:r>
            <a:r>
              <a:rPr lang="en-US" sz="1100" dirty="0" err="1"/>
              <a:t>tahun</a:t>
            </a:r>
            <a:r>
              <a:rPr lang="en-US" sz="1100" dirty="0"/>
              <a:t>, outlier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 smtClean="0"/>
              <a:t>tidak</a:t>
            </a:r>
            <a:r>
              <a:rPr lang="en-US" sz="1100" dirty="0" smtClean="0"/>
              <a:t> </a:t>
            </a:r>
            <a:r>
              <a:rPr lang="en-US" sz="1100" dirty="0" err="1" smtClean="0"/>
              <a:t>masuk</a:t>
            </a:r>
            <a:r>
              <a:rPr lang="en-US" sz="1100" dirty="0" smtClean="0"/>
              <a:t> </a:t>
            </a:r>
            <a:r>
              <a:rPr lang="en-US" sz="1100" dirty="0" err="1"/>
              <a:t>akal</a:t>
            </a:r>
            <a:r>
              <a:rPr lang="en-US" sz="1100" dirty="0"/>
              <a:t>, </a:t>
            </a:r>
            <a:r>
              <a:rPr lang="en-US" sz="1100" dirty="0" err="1"/>
              <a:t>sehingga</a:t>
            </a:r>
            <a:r>
              <a:rPr lang="en-US" sz="1100" dirty="0"/>
              <a:t> outlier </a:t>
            </a:r>
            <a:r>
              <a:rPr lang="en-US" sz="1100" dirty="0" err="1"/>
              <a:t>kemungkinan</a:t>
            </a:r>
            <a:r>
              <a:rPr lang="en-US" sz="1100" dirty="0"/>
              <a:t>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dihapus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19" y="5726971"/>
            <a:ext cx="9006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100" dirty="0" smtClean="0"/>
              <a:t>1. berdasarkan </a:t>
            </a:r>
            <a:r>
              <a:rPr lang="sv-SE" sz="1100" dirty="0"/>
              <a:t>grafik di atas, rata-rata jumlah kredit line dari seluruh sample pemohon sekitar 21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4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DEROG </a:t>
            </a:r>
            <a:r>
              <a:rPr lang="en-US" dirty="0" err="1" smtClean="0"/>
              <a:t>dan</a:t>
            </a:r>
            <a:r>
              <a:rPr lang="en-US" dirty="0" smtClean="0"/>
              <a:t> DELINQ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C:\Users\ASUS\project6\storage\fitur der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1066800"/>
            <a:ext cx="4724400" cy="33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SUS\project6\storage\fitur delin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77" y="1045723"/>
            <a:ext cx="4826235" cy="34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000" y="4648200"/>
            <a:ext cx="8534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countplot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 paling </a:t>
            </a:r>
            <a:r>
              <a:rPr lang="en-US" sz="1100" dirty="0" err="1"/>
              <a:t>banyak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yang </a:t>
            </a:r>
            <a:r>
              <a:rPr lang="en-US" sz="1100" dirty="0" err="1"/>
              <a:t>mengajukan</a:t>
            </a:r>
            <a:r>
              <a:rPr lang="en-US" sz="1100" dirty="0"/>
              <a:t> </a:t>
            </a:r>
            <a:r>
              <a:rPr lang="en-US" sz="1100" dirty="0" err="1"/>
              <a:t>pinjaman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laporan</a:t>
            </a:r>
            <a:r>
              <a:rPr lang="en-US" sz="1100" dirty="0"/>
              <a:t> </a:t>
            </a:r>
            <a:r>
              <a:rPr lang="en-US" sz="1100" dirty="0" err="1"/>
              <a:t>derogatori</a:t>
            </a:r>
            <a:r>
              <a:rPr lang="en-US" sz="1100" dirty="0"/>
              <a:t> yang </a:t>
            </a:r>
            <a:r>
              <a:rPr lang="en-US" sz="1100" dirty="0" err="1"/>
              <a:t>masih</a:t>
            </a:r>
            <a:r>
              <a:rPr lang="en-US" sz="1100" dirty="0"/>
              <a:t> nol</a:t>
            </a:r>
            <a:r>
              <a:rPr lang="en-US" sz="1100" dirty="0" smtClean="0"/>
              <a:t>.</a:t>
            </a:r>
            <a:endParaRPr lang="en-US" sz="1100" dirty="0"/>
          </a:p>
          <a:p>
            <a:r>
              <a:rPr lang="en-US" sz="1100" dirty="0"/>
              <a:t>Hal </a:t>
            </a:r>
            <a:r>
              <a:rPr lang="en-US" sz="1100" dirty="0" err="1"/>
              <a:t>tersebut</a:t>
            </a:r>
            <a:r>
              <a:rPr lang="en-US" sz="1100" dirty="0"/>
              <a:t> </a:t>
            </a:r>
            <a:r>
              <a:rPr lang="en-US" sz="1100" dirty="0" err="1"/>
              <a:t>masuk</a:t>
            </a:r>
            <a:r>
              <a:rPr lang="en-US" sz="1100" dirty="0"/>
              <a:t> </a:t>
            </a:r>
            <a:r>
              <a:rPr lang="en-US" sz="1100" dirty="0" err="1"/>
              <a:t>akal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seseorang</a:t>
            </a:r>
            <a:r>
              <a:rPr lang="en-US" sz="1100" dirty="0"/>
              <a:t> yang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laporan</a:t>
            </a:r>
            <a:r>
              <a:rPr lang="en-US" sz="1100" dirty="0"/>
              <a:t> </a:t>
            </a:r>
            <a:r>
              <a:rPr lang="en-US" sz="1100" dirty="0" err="1"/>
              <a:t>derogatori</a:t>
            </a:r>
            <a:r>
              <a:rPr lang="en-US" sz="1100" dirty="0"/>
              <a:t> </a:t>
            </a:r>
            <a:r>
              <a:rPr lang="en-US" sz="1100" dirty="0" err="1"/>
              <a:t>cukup</a:t>
            </a:r>
            <a:r>
              <a:rPr lang="en-US" sz="1100" dirty="0"/>
              <a:t> </a:t>
            </a:r>
            <a:r>
              <a:rPr lang="en-US" sz="1100" dirty="0" err="1"/>
              <a:t>banyak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memahami</a:t>
            </a:r>
            <a:r>
              <a:rPr lang="en-US" sz="1100" dirty="0"/>
              <a:t> </a:t>
            </a: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pengajuannya</a:t>
            </a:r>
            <a:r>
              <a:rPr lang="en-US" sz="1100" dirty="0"/>
              <a:t> </a:t>
            </a:r>
            <a:r>
              <a:rPr lang="en-US" sz="1100" dirty="0" err="1"/>
              <a:t>kemungkinan</a:t>
            </a:r>
            <a:r>
              <a:rPr lang="en-US" sz="1100" dirty="0"/>
              <a:t> </a:t>
            </a:r>
            <a:r>
              <a:rPr lang="en-US" sz="1100" dirty="0" err="1"/>
              <a:t>besar</a:t>
            </a:r>
            <a:r>
              <a:rPr lang="en-US" sz="1100" dirty="0"/>
              <a:t>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ditolak</a:t>
            </a:r>
            <a:r>
              <a:rPr lang="en-US" sz="1100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9106" y="5562600"/>
            <a:ext cx="8534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countplot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 paling </a:t>
            </a:r>
            <a:r>
              <a:rPr lang="en-US" sz="1100" dirty="0" err="1"/>
              <a:t>banyak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yang </a:t>
            </a:r>
            <a:r>
              <a:rPr lang="en-US" sz="1100" dirty="0" err="1"/>
              <a:t>mengajukan</a:t>
            </a:r>
            <a:r>
              <a:rPr lang="en-US" sz="1100" dirty="0"/>
              <a:t> </a:t>
            </a:r>
            <a:r>
              <a:rPr lang="en-US" sz="1100" dirty="0" err="1"/>
              <a:t>pinjaman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laporan</a:t>
            </a:r>
            <a:r>
              <a:rPr lang="en-US" sz="1100" dirty="0"/>
              <a:t> </a:t>
            </a:r>
            <a:r>
              <a:rPr lang="en-US" sz="1100" dirty="0" err="1"/>
              <a:t>tunggakan</a:t>
            </a:r>
            <a:r>
              <a:rPr lang="en-US" sz="1100" dirty="0"/>
              <a:t> yang </a:t>
            </a:r>
            <a:r>
              <a:rPr lang="en-US" sz="1100" dirty="0" err="1"/>
              <a:t>masih</a:t>
            </a:r>
            <a:r>
              <a:rPr lang="en-US" sz="1100" dirty="0"/>
              <a:t> nol</a:t>
            </a:r>
            <a:r>
              <a:rPr lang="en-US" sz="1100" dirty="0" smtClean="0"/>
              <a:t>.</a:t>
            </a:r>
            <a:endParaRPr lang="en-US" sz="1100" dirty="0"/>
          </a:p>
          <a:p>
            <a:r>
              <a:rPr lang="en-US" sz="1100" dirty="0"/>
              <a:t>Hal </a:t>
            </a:r>
            <a:r>
              <a:rPr lang="en-US" sz="1100" dirty="0" err="1"/>
              <a:t>tersebut</a:t>
            </a:r>
            <a:r>
              <a:rPr lang="en-US" sz="1100" dirty="0"/>
              <a:t> </a:t>
            </a:r>
            <a:r>
              <a:rPr lang="en-US" sz="1100" dirty="0" err="1"/>
              <a:t>masuk</a:t>
            </a:r>
            <a:r>
              <a:rPr lang="en-US" sz="1100" dirty="0"/>
              <a:t> </a:t>
            </a:r>
            <a:r>
              <a:rPr lang="en-US" sz="1100" dirty="0" err="1"/>
              <a:t>akal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menurut</a:t>
            </a:r>
            <a:r>
              <a:rPr lang="en-US" sz="1100" dirty="0"/>
              <a:t> </a:t>
            </a:r>
            <a:r>
              <a:rPr lang="en-US" sz="1100" dirty="0" err="1"/>
              <a:t>seseorang</a:t>
            </a:r>
            <a:r>
              <a:rPr lang="en-US" sz="1100" dirty="0"/>
              <a:t> yang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laporan</a:t>
            </a:r>
            <a:r>
              <a:rPr lang="en-US" sz="1100" dirty="0"/>
              <a:t> </a:t>
            </a:r>
            <a:r>
              <a:rPr lang="en-US" sz="1100" dirty="0" err="1"/>
              <a:t>tunggakan</a:t>
            </a:r>
            <a:r>
              <a:rPr lang="en-US" sz="1100" dirty="0"/>
              <a:t> </a:t>
            </a:r>
            <a:r>
              <a:rPr lang="en-US" sz="1100" dirty="0" err="1"/>
              <a:t>cukup</a:t>
            </a:r>
            <a:r>
              <a:rPr lang="en-US" sz="1100" dirty="0"/>
              <a:t> </a:t>
            </a:r>
            <a:r>
              <a:rPr lang="en-US" sz="1100" dirty="0" err="1"/>
              <a:t>banyak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memahami</a:t>
            </a:r>
            <a:r>
              <a:rPr lang="en-US" sz="1100" dirty="0"/>
              <a:t> </a:t>
            </a: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pengajuannya</a:t>
            </a:r>
            <a:r>
              <a:rPr lang="en-US" sz="1100" dirty="0"/>
              <a:t> </a:t>
            </a:r>
            <a:r>
              <a:rPr lang="en-US" sz="1100" dirty="0" err="1"/>
              <a:t>kemungkinan</a:t>
            </a:r>
            <a:r>
              <a:rPr lang="en-US" sz="1100" dirty="0"/>
              <a:t> </a:t>
            </a:r>
            <a:r>
              <a:rPr lang="en-US" sz="1100" dirty="0" err="1"/>
              <a:t>besar</a:t>
            </a:r>
            <a:r>
              <a:rPr lang="en-US" sz="1100" dirty="0"/>
              <a:t>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ditolak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83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FITUR DEROG, NINQ, </a:t>
            </a:r>
            <a:r>
              <a:rPr lang="en-US" dirty="0" err="1" smtClean="0"/>
              <a:t>dan</a:t>
            </a:r>
            <a:r>
              <a:rPr lang="en-US" dirty="0" smtClean="0"/>
              <a:t> TARGET</a:t>
            </a:r>
            <a:endParaRPr lang="en-US" dirty="0"/>
          </a:p>
        </p:txBody>
      </p:sp>
      <p:pic>
        <p:nvPicPr>
          <p:cNvPr id="6146" name="Picture 2" descr="C:\Users\ASUS\project6\storage\fitur derog x fitur target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169898"/>
            <a:ext cx="4821238" cy="340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4672227"/>
            <a:ext cx="7315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perhatikan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0 </a:t>
            </a:r>
            <a:r>
              <a:rPr lang="en-US" sz="1100" dirty="0" err="1"/>
              <a:t>derogatori</a:t>
            </a:r>
            <a:r>
              <a:rPr lang="en-US" sz="1100" dirty="0"/>
              <a:t>, </a:t>
            </a:r>
            <a:r>
              <a:rPr lang="en-US" sz="1100" dirty="0" err="1"/>
              <a:t>persentase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diterima</a:t>
            </a:r>
            <a:r>
              <a:rPr lang="en-US" sz="1100" dirty="0"/>
              <a:t> </a:t>
            </a:r>
            <a:r>
              <a:rPr lang="en-US" sz="1100" dirty="0" err="1"/>
              <a:t>sekitar</a:t>
            </a:r>
            <a:r>
              <a:rPr lang="en-US" sz="1100" dirty="0"/>
              <a:t> 85% </a:t>
            </a:r>
            <a:r>
              <a:rPr lang="en-US" sz="1100" dirty="0" err="1"/>
              <a:t>dari</a:t>
            </a:r>
            <a:r>
              <a:rPr lang="en-US" sz="1100" dirty="0"/>
              <a:t> total sample </a:t>
            </a:r>
            <a:r>
              <a:rPr lang="en-US" sz="1100" dirty="0" err="1"/>
              <a:t>pada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tersebut</a:t>
            </a:r>
            <a:r>
              <a:rPr lang="en-US" sz="1100" dirty="0"/>
              <a:t>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perhatikan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</a:t>
            </a:r>
            <a:r>
              <a:rPr lang="en-US" sz="1100" dirty="0" err="1"/>
              <a:t>umum</a:t>
            </a:r>
            <a:r>
              <a:rPr lang="en-US" sz="1100" dirty="0"/>
              <a:t> </a:t>
            </a:r>
            <a:r>
              <a:rPr lang="en-US" sz="1100" dirty="0" err="1"/>
              <a:t>bahwa</a:t>
            </a:r>
            <a:r>
              <a:rPr lang="en-US" sz="1100" dirty="0"/>
              <a:t> </a:t>
            </a:r>
            <a:r>
              <a:rPr lang="en-US" sz="1100" dirty="0" err="1"/>
              <a:t>semakin</a:t>
            </a:r>
            <a:r>
              <a:rPr lang="en-US" sz="1100" dirty="0"/>
              <a:t> </a:t>
            </a:r>
            <a:r>
              <a:rPr lang="en-US" sz="1100" dirty="0" err="1"/>
              <a:t>besar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laporan</a:t>
            </a:r>
            <a:r>
              <a:rPr lang="en-US" sz="1100" dirty="0"/>
              <a:t> </a:t>
            </a:r>
            <a:r>
              <a:rPr lang="en-US" sz="1100" dirty="0" err="1"/>
              <a:t>derogatori</a:t>
            </a:r>
            <a:r>
              <a:rPr lang="en-US" sz="1100" dirty="0"/>
              <a:t> </a:t>
            </a:r>
            <a:r>
              <a:rPr lang="en-US" sz="1100" dirty="0" err="1"/>
              <a:t>maka</a:t>
            </a:r>
            <a:r>
              <a:rPr lang="en-US" sz="1100" dirty="0"/>
              <a:t> </a:t>
            </a:r>
            <a:r>
              <a:rPr lang="en-US" sz="1100" dirty="0" err="1"/>
              <a:t>persentase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diterima</a:t>
            </a:r>
            <a:r>
              <a:rPr lang="en-US" sz="1100" dirty="0"/>
              <a:t> </a:t>
            </a:r>
            <a:r>
              <a:rPr lang="en-US" sz="1100" dirty="0" err="1"/>
              <a:t>semakin</a:t>
            </a:r>
            <a:r>
              <a:rPr lang="en-US" sz="1100" dirty="0"/>
              <a:t> </a:t>
            </a:r>
            <a:r>
              <a:rPr lang="en-US" sz="1100" dirty="0" err="1"/>
              <a:t>kecil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613653" y="5486400"/>
            <a:ext cx="74594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perhatikan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0 </a:t>
            </a:r>
            <a:r>
              <a:rPr lang="en-US" sz="1100" dirty="0" err="1"/>
              <a:t>kredit</a:t>
            </a:r>
            <a:r>
              <a:rPr lang="en-US" sz="1100" dirty="0"/>
              <a:t> </a:t>
            </a:r>
            <a:r>
              <a:rPr lang="en-US" sz="1100" dirty="0" err="1"/>
              <a:t>inkuiri</a:t>
            </a:r>
            <a:r>
              <a:rPr lang="en-US" sz="1100" dirty="0"/>
              <a:t>, </a:t>
            </a:r>
            <a:r>
              <a:rPr lang="en-US" sz="1100" dirty="0" err="1"/>
              <a:t>persentase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diterima</a:t>
            </a:r>
            <a:r>
              <a:rPr lang="en-US" sz="1100" dirty="0"/>
              <a:t> </a:t>
            </a:r>
            <a:r>
              <a:rPr lang="en-US" sz="1100" dirty="0" err="1"/>
              <a:t>sekitar</a:t>
            </a:r>
            <a:r>
              <a:rPr lang="en-US" sz="1100" dirty="0"/>
              <a:t> 83% </a:t>
            </a:r>
            <a:r>
              <a:rPr lang="en-US" sz="1100" dirty="0" err="1"/>
              <a:t>dari</a:t>
            </a:r>
            <a:r>
              <a:rPr lang="en-US" sz="1100" dirty="0"/>
              <a:t> total sample </a:t>
            </a:r>
            <a:r>
              <a:rPr lang="en-US" sz="1100" dirty="0" err="1"/>
              <a:t>pada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tersebut</a:t>
            </a:r>
            <a:r>
              <a:rPr lang="en-US" sz="1100" dirty="0"/>
              <a:t>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perhatikan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kredit</a:t>
            </a:r>
            <a:r>
              <a:rPr lang="en-US" sz="1100" dirty="0"/>
              <a:t> </a:t>
            </a:r>
            <a:r>
              <a:rPr lang="en-US" sz="1100" dirty="0" err="1"/>
              <a:t>inkuiri</a:t>
            </a:r>
            <a:r>
              <a:rPr lang="en-US" sz="1100" dirty="0"/>
              <a:t> &gt;= 12, </a:t>
            </a:r>
            <a:r>
              <a:rPr lang="en-US" sz="1100" dirty="0" err="1"/>
              <a:t>persentase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ditolak</a:t>
            </a:r>
            <a:r>
              <a:rPr lang="en-US" sz="1100" dirty="0"/>
              <a:t> </a:t>
            </a:r>
            <a:r>
              <a:rPr lang="en-US" sz="1100" dirty="0" err="1"/>
              <a:t>hampir</a:t>
            </a:r>
            <a:r>
              <a:rPr lang="en-US" sz="1100" dirty="0"/>
              <a:t> 100%.</a:t>
            </a:r>
          </a:p>
        </p:txBody>
      </p:sp>
      <p:pic>
        <p:nvPicPr>
          <p:cNvPr id="6148" name="Picture 4" descr="C:\Users\ASUS\project6\storage\fitur ninq x fitur target 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91" y="1140715"/>
            <a:ext cx="5030821" cy="359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91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DELINQ </a:t>
            </a:r>
            <a:r>
              <a:rPr lang="en-US" dirty="0" err="1" smtClean="0"/>
              <a:t>dan</a:t>
            </a:r>
            <a:r>
              <a:rPr lang="en-US" dirty="0" smtClean="0"/>
              <a:t> TARGET</a:t>
            </a:r>
            <a:endParaRPr lang="en-US" dirty="0"/>
          </a:p>
        </p:txBody>
      </p:sp>
      <p:pic>
        <p:nvPicPr>
          <p:cNvPr id="7172" name="Picture 4" descr="C:\Users\ASUS\project6\storage\fitur delinq x fitur terget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534670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93900" y="5105400"/>
            <a:ext cx="5257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perhatikan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0 delinquent, </a:t>
            </a:r>
            <a:r>
              <a:rPr lang="en-US" sz="1100" dirty="0" err="1"/>
              <a:t>persentase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diterima</a:t>
            </a:r>
            <a:r>
              <a:rPr lang="en-US" sz="1100" dirty="0"/>
              <a:t> </a:t>
            </a:r>
            <a:r>
              <a:rPr lang="en-US" sz="1100" dirty="0" err="1"/>
              <a:t>sekitar</a:t>
            </a:r>
            <a:r>
              <a:rPr lang="en-US" sz="1100" dirty="0"/>
              <a:t> 85% </a:t>
            </a:r>
            <a:r>
              <a:rPr lang="en-US" sz="1100" dirty="0" err="1"/>
              <a:t>dari</a:t>
            </a:r>
            <a:r>
              <a:rPr lang="en-US" sz="1100" dirty="0"/>
              <a:t> total sample </a:t>
            </a:r>
            <a:r>
              <a:rPr lang="en-US" sz="1100" dirty="0" err="1"/>
              <a:t>pada</a:t>
            </a:r>
            <a:r>
              <a:rPr lang="en-US" sz="1100" dirty="0"/>
              <a:t> </a:t>
            </a:r>
            <a:r>
              <a:rPr lang="en-US" sz="1100" dirty="0" err="1"/>
              <a:t>kelas</a:t>
            </a:r>
            <a:r>
              <a:rPr lang="en-US" sz="1100" dirty="0"/>
              <a:t> </a:t>
            </a:r>
            <a:r>
              <a:rPr lang="en-US" sz="1100" dirty="0" err="1"/>
              <a:t>tersebut</a:t>
            </a:r>
            <a:r>
              <a:rPr lang="en-US" sz="1100" dirty="0"/>
              <a:t>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kita</a:t>
            </a:r>
            <a:r>
              <a:rPr lang="en-US" sz="1100" dirty="0"/>
              <a:t> </a:t>
            </a:r>
            <a:r>
              <a:rPr lang="en-US" sz="1100" dirty="0" err="1"/>
              <a:t>perhatikan</a:t>
            </a:r>
            <a:r>
              <a:rPr lang="en-US" sz="1100" dirty="0"/>
              <a:t> </a:t>
            </a:r>
            <a:r>
              <a:rPr lang="en-US" sz="1100" dirty="0" err="1"/>
              <a:t>semakin</a:t>
            </a:r>
            <a:r>
              <a:rPr lang="en-US" sz="1100" dirty="0"/>
              <a:t> </a:t>
            </a:r>
            <a:r>
              <a:rPr lang="en-US" sz="1100" dirty="0" err="1"/>
              <a:t>besar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laporan</a:t>
            </a:r>
            <a:r>
              <a:rPr lang="en-US" sz="1100" dirty="0"/>
              <a:t> delinquent </a:t>
            </a:r>
            <a:r>
              <a:rPr lang="en-US" sz="1100" dirty="0" err="1"/>
              <a:t>maka</a:t>
            </a:r>
            <a:r>
              <a:rPr lang="en-US" sz="1100" dirty="0"/>
              <a:t> </a:t>
            </a:r>
            <a:r>
              <a:rPr lang="en-US" sz="1100" dirty="0" err="1"/>
              <a:t>persentase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diterima</a:t>
            </a:r>
            <a:r>
              <a:rPr lang="en-US" sz="1100" dirty="0"/>
              <a:t> </a:t>
            </a:r>
            <a:r>
              <a:rPr lang="en-US" sz="1100" dirty="0" err="1"/>
              <a:t>semakin</a:t>
            </a:r>
            <a:r>
              <a:rPr lang="en-US" sz="1100" dirty="0"/>
              <a:t> </a:t>
            </a:r>
            <a:r>
              <a:rPr lang="en-US" sz="1100" dirty="0" err="1"/>
              <a:t>kecil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800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CLAGE </a:t>
            </a:r>
            <a:r>
              <a:rPr lang="en-US" dirty="0" err="1" smtClean="0"/>
              <a:t>dan</a:t>
            </a:r>
            <a:r>
              <a:rPr lang="en-US" dirty="0" smtClean="0"/>
              <a:t> TARGET</a:t>
            </a:r>
            <a:endParaRPr lang="en-US" dirty="0"/>
          </a:p>
        </p:txBody>
      </p:sp>
      <p:pic>
        <p:nvPicPr>
          <p:cNvPr id="8194" name="Picture 2" descr="C:\Users\ASUS\project6\storage\fitur clage x fitur targ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1" b="6350"/>
          <a:stretch/>
        </p:blipFill>
        <p:spPr bwMode="auto">
          <a:xfrm>
            <a:off x="1066800" y="1143000"/>
            <a:ext cx="6858000" cy="4143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31940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perhatikan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nilai</a:t>
            </a:r>
            <a:r>
              <a:rPr lang="en-US" sz="1200" dirty="0"/>
              <a:t> CLAGE &gt; 200, total </a:t>
            </a:r>
            <a:r>
              <a:rPr lang="en-US" sz="1200" dirty="0" err="1"/>
              <a:t>pemohon</a:t>
            </a:r>
            <a:r>
              <a:rPr lang="en-US" sz="1200" dirty="0"/>
              <a:t> yang </a:t>
            </a:r>
            <a:r>
              <a:rPr lang="en-US" sz="1200" dirty="0" err="1"/>
              <a:t>diterima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besar</a:t>
            </a:r>
            <a:r>
              <a:rPr lang="en-US" sz="1200" dirty="0"/>
              <a:t> </a:t>
            </a:r>
            <a:r>
              <a:rPr lang="en-US" sz="1200" dirty="0" err="1"/>
              <a:t>dibandingkan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yang </a:t>
            </a:r>
            <a:r>
              <a:rPr lang="en-US" sz="1200" dirty="0" err="1"/>
              <a:t>ditolak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pemohon</a:t>
            </a:r>
            <a:r>
              <a:rPr lang="en-US" sz="1200" dirty="0"/>
              <a:t> yang </a:t>
            </a:r>
            <a:r>
              <a:rPr lang="en-US" sz="1200" dirty="0" err="1"/>
              <a:t>telah</a:t>
            </a:r>
            <a:r>
              <a:rPr lang="en-US" sz="1200" dirty="0"/>
              <a:t> lama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transaksi</a:t>
            </a:r>
            <a:r>
              <a:rPr lang="en-US" sz="1200" dirty="0"/>
              <a:t> </a:t>
            </a:r>
            <a:r>
              <a:rPr lang="en-US" sz="1200" dirty="0" err="1"/>
              <a:t>kredit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bijaksana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berpeluang</a:t>
            </a:r>
            <a:r>
              <a:rPr lang="en-US" sz="1200" dirty="0"/>
              <a:t> </a:t>
            </a:r>
            <a:r>
              <a:rPr lang="en-US" sz="1200" dirty="0" err="1"/>
              <a:t>besar</a:t>
            </a:r>
            <a:r>
              <a:rPr lang="en-US" sz="1200" dirty="0"/>
              <a:t> </a:t>
            </a:r>
            <a:r>
              <a:rPr lang="en-US" sz="1200" dirty="0" err="1"/>
              <a:t>pengajuannya</a:t>
            </a:r>
            <a:r>
              <a:rPr lang="en-US" sz="1200" dirty="0"/>
              <a:t> </a:t>
            </a:r>
            <a:r>
              <a:rPr lang="en-US" sz="1200" dirty="0" err="1"/>
              <a:t>diterima</a:t>
            </a:r>
            <a:r>
              <a:rPr lang="en-US" sz="1200" dirty="0"/>
              <a:t>, </a:t>
            </a:r>
            <a:r>
              <a:rPr lang="en-US" sz="1200" dirty="0" err="1"/>
              <a:t>salah</a:t>
            </a:r>
            <a:r>
              <a:rPr lang="en-US" sz="1200" dirty="0"/>
              <a:t> </a:t>
            </a:r>
            <a:r>
              <a:rPr lang="en-US" sz="1200" dirty="0" err="1"/>
              <a:t>satunya</a:t>
            </a:r>
            <a:r>
              <a:rPr lang="en-US" sz="1200" dirty="0"/>
              <a:t> </a:t>
            </a:r>
            <a:r>
              <a:rPr lang="en-US" sz="1200" dirty="0" err="1"/>
              <a:t>faktornya</a:t>
            </a:r>
            <a:r>
              <a:rPr lang="en-US" sz="1200" dirty="0"/>
              <a:t> </a:t>
            </a:r>
            <a:r>
              <a:rPr lang="en-US" sz="1200" dirty="0" err="1"/>
              <a:t>pemohon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mengatur</a:t>
            </a:r>
            <a:r>
              <a:rPr lang="en-US" sz="1200" dirty="0"/>
              <a:t> </a:t>
            </a:r>
            <a:r>
              <a:rPr lang="en-US" sz="1200" dirty="0" err="1"/>
              <a:t>keuangannya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baik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7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Pendahuluan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20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FITUR DEBTINC </a:t>
            </a:r>
            <a:r>
              <a:rPr lang="en-US" dirty="0" err="1" smtClean="0"/>
              <a:t>dan</a:t>
            </a:r>
            <a:r>
              <a:rPr lang="en-US" dirty="0" smtClean="0"/>
              <a:t> TARGET</a:t>
            </a:r>
            <a:endParaRPr lang="en-US" dirty="0"/>
          </a:p>
        </p:txBody>
      </p:sp>
      <p:pic>
        <p:nvPicPr>
          <p:cNvPr id="9218" name="Picture 2" descr="C:\Users\ASUS\project6\storage\fitur debtinc x fitur targ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6" b="6876"/>
          <a:stretch/>
        </p:blipFill>
        <p:spPr bwMode="auto">
          <a:xfrm>
            <a:off x="1143000" y="1143000"/>
            <a:ext cx="6858000" cy="44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5549630"/>
            <a:ext cx="88391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Terlihat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grafik</a:t>
            </a:r>
            <a:r>
              <a:rPr lang="en-US" sz="1100" dirty="0"/>
              <a:t> di </a:t>
            </a:r>
            <a:r>
              <a:rPr lang="en-US" sz="1100" dirty="0" err="1"/>
              <a:t>atas</a:t>
            </a:r>
            <a:r>
              <a:rPr lang="en-US" sz="1100" dirty="0"/>
              <a:t>, </a:t>
            </a:r>
            <a:r>
              <a:rPr lang="en-US" sz="1100" dirty="0" err="1"/>
              <a:t>jika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rasio</a:t>
            </a:r>
            <a:r>
              <a:rPr lang="en-US" sz="1100" dirty="0"/>
              <a:t> </a:t>
            </a:r>
            <a:r>
              <a:rPr lang="en-US" sz="1100" dirty="0" err="1"/>
              <a:t>utang</a:t>
            </a:r>
            <a:r>
              <a:rPr lang="en-US" sz="1100" dirty="0"/>
              <a:t> </a:t>
            </a:r>
            <a:r>
              <a:rPr lang="en-US" sz="1100" dirty="0" err="1"/>
              <a:t>terhadap</a:t>
            </a:r>
            <a:r>
              <a:rPr lang="en-US" sz="1100" dirty="0"/>
              <a:t> </a:t>
            </a:r>
            <a:r>
              <a:rPr lang="en-US" sz="1100" dirty="0" err="1"/>
              <a:t>pendapatan</a:t>
            </a:r>
            <a:r>
              <a:rPr lang="en-US" sz="1100" dirty="0"/>
              <a:t> &gt; 40% </a:t>
            </a:r>
            <a:r>
              <a:rPr lang="en-US" sz="1100" dirty="0" err="1"/>
              <a:t>akan</a:t>
            </a:r>
            <a:r>
              <a:rPr lang="en-US" sz="1100" dirty="0"/>
              <a:t> </a:t>
            </a:r>
            <a:r>
              <a:rPr lang="en-US" sz="1100" dirty="0" err="1"/>
              <a:t>ditolak</a:t>
            </a:r>
            <a:r>
              <a:rPr lang="en-US" sz="1100" dirty="0"/>
              <a:t>. Salah </a:t>
            </a:r>
            <a:r>
              <a:rPr lang="en-US" sz="1100" dirty="0" err="1"/>
              <a:t>satu</a:t>
            </a:r>
            <a:r>
              <a:rPr lang="en-US" sz="1100" dirty="0"/>
              <a:t> </a:t>
            </a:r>
            <a:r>
              <a:rPr lang="en-US" sz="1100" dirty="0" err="1"/>
              <a:t>sebabnya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bisa</a:t>
            </a:r>
            <a:r>
              <a:rPr lang="en-US" sz="1100" dirty="0"/>
              <a:t> </a:t>
            </a:r>
            <a:r>
              <a:rPr lang="en-US" sz="1100" dirty="0" err="1"/>
              <a:t>mengatur</a:t>
            </a:r>
            <a:r>
              <a:rPr lang="en-US" sz="1100" dirty="0"/>
              <a:t> </a:t>
            </a:r>
            <a:r>
              <a:rPr lang="en-US" sz="1100" dirty="0" err="1"/>
              <a:t>keuangannya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baik</a:t>
            </a:r>
            <a:r>
              <a:rPr lang="en-US" sz="1100" dirty="0"/>
              <a:t>, </a:t>
            </a:r>
            <a:r>
              <a:rPr lang="en-US" sz="1100" dirty="0" err="1"/>
              <a:t>Debtinc</a:t>
            </a:r>
            <a:r>
              <a:rPr lang="en-US" sz="1100" dirty="0"/>
              <a:t> </a:t>
            </a:r>
            <a:r>
              <a:rPr lang="en-US" sz="1100" dirty="0" err="1"/>
              <a:t>juga</a:t>
            </a:r>
            <a:r>
              <a:rPr lang="en-US" sz="1100" dirty="0"/>
              <a:t> </a:t>
            </a:r>
            <a:r>
              <a:rPr lang="en-US" sz="1100" dirty="0" err="1"/>
              <a:t>mempengaruhi</a:t>
            </a:r>
            <a:r>
              <a:rPr lang="en-US" sz="1100" dirty="0"/>
              <a:t> </a:t>
            </a:r>
            <a:r>
              <a:rPr lang="en-US" sz="1100" dirty="0" err="1"/>
              <a:t>skor</a:t>
            </a:r>
            <a:r>
              <a:rPr lang="en-US" sz="1100" dirty="0"/>
              <a:t> </a:t>
            </a:r>
            <a:r>
              <a:rPr lang="en-US" sz="1100" dirty="0" err="1"/>
              <a:t>kredit</a:t>
            </a:r>
            <a:r>
              <a:rPr lang="en-US" sz="1100" dirty="0"/>
              <a:t>.</a:t>
            </a:r>
          </a:p>
          <a:p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semakin</a:t>
            </a:r>
            <a:r>
              <a:rPr lang="en-US" sz="1100" dirty="0"/>
              <a:t> </a:t>
            </a:r>
            <a:r>
              <a:rPr lang="en-US" sz="1100" dirty="0" err="1"/>
              <a:t>besar</a:t>
            </a:r>
            <a:r>
              <a:rPr lang="en-US" sz="1100" dirty="0"/>
              <a:t> </a:t>
            </a:r>
            <a:r>
              <a:rPr lang="en-US" sz="1100" dirty="0" err="1"/>
              <a:t>rasio</a:t>
            </a:r>
            <a:r>
              <a:rPr lang="en-US" sz="1100" dirty="0"/>
              <a:t> </a:t>
            </a:r>
            <a:r>
              <a:rPr lang="en-US" sz="1100" dirty="0" err="1"/>
              <a:t>utang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terhadap</a:t>
            </a:r>
            <a:r>
              <a:rPr lang="en-US" sz="1100" dirty="0"/>
              <a:t> </a:t>
            </a:r>
            <a:r>
              <a:rPr lang="en-US" sz="1100" dirty="0" err="1"/>
              <a:t>penghasilan</a:t>
            </a:r>
            <a:r>
              <a:rPr lang="en-US" sz="1100" dirty="0"/>
              <a:t> </a:t>
            </a:r>
            <a:r>
              <a:rPr lang="en-US" sz="1100" dirty="0" err="1"/>
              <a:t>maka</a:t>
            </a:r>
            <a:r>
              <a:rPr lang="en-US" sz="1100" dirty="0"/>
              <a:t> </a:t>
            </a:r>
            <a:r>
              <a:rPr lang="en-US" sz="1100" dirty="0" err="1"/>
              <a:t>semakin</a:t>
            </a:r>
            <a:r>
              <a:rPr lang="en-US" sz="1100" dirty="0"/>
              <a:t> </a:t>
            </a:r>
            <a:r>
              <a:rPr lang="en-US" sz="1100" dirty="0" err="1"/>
              <a:t>rendah</a:t>
            </a:r>
            <a:r>
              <a:rPr lang="en-US" sz="1100" dirty="0"/>
              <a:t> </a:t>
            </a:r>
            <a:r>
              <a:rPr lang="en-US" sz="1100" dirty="0" err="1"/>
              <a:t>skor</a:t>
            </a:r>
            <a:r>
              <a:rPr lang="en-US" sz="1100" dirty="0"/>
              <a:t> </a:t>
            </a:r>
            <a:r>
              <a:rPr lang="en-US" sz="1100" dirty="0" err="1"/>
              <a:t>kredit</a:t>
            </a:r>
            <a:r>
              <a:rPr lang="en-US" sz="1100" dirty="0"/>
              <a:t> yang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miliki</a:t>
            </a:r>
            <a:r>
              <a:rPr lang="en-US" sz="1100" dirty="0"/>
              <a:t>. </a:t>
            </a:r>
            <a:r>
              <a:rPr lang="en-US" sz="1100" dirty="0" err="1"/>
              <a:t>Skor</a:t>
            </a:r>
            <a:r>
              <a:rPr lang="en-US" sz="1100" dirty="0"/>
              <a:t> </a:t>
            </a:r>
            <a:r>
              <a:rPr lang="en-US" sz="1100" dirty="0" err="1"/>
              <a:t>kridit</a:t>
            </a:r>
            <a:r>
              <a:rPr lang="en-US" sz="1100" dirty="0"/>
              <a:t> </a:t>
            </a:r>
            <a:r>
              <a:rPr lang="en-US" sz="1100" dirty="0" err="1"/>
              <a:t>menjadi</a:t>
            </a:r>
            <a:r>
              <a:rPr lang="en-US" sz="1100" dirty="0"/>
              <a:t> </a:t>
            </a:r>
            <a:r>
              <a:rPr lang="en-US" sz="1100" dirty="0" err="1"/>
              <a:t>faktor</a:t>
            </a:r>
            <a:r>
              <a:rPr lang="en-US" sz="1100" dirty="0"/>
              <a:t> </a:t>
            </a:r>
            <a:r>
              <a:rPr lang="en-US" sz="1100" dirty="0" err="1"/>
              <a:t>utama</a:t>
            </a:r>
            <a:r>
              <a:rPr lang="en-US" sz="1100" dirty="0"/>
              <a:t> </a:t>
            </a:r>
            <a:r>
              <a:rPr lang="en-US" sz="1100" dirty="0" err="1"/>
              <a:t>diterimanya</a:t>
            </a:r>
            <a:r>
              <a:rPr lang="en-US" sz="1100" dirty="0"/>
              <a:t> </a:t>
            </a:r>
            <a:r>
              <a:rPr lang="en-US" sz="1100" dirty="0" err="1"/>
              <a:t>pinjaman</a:t>
            </a:r>
            <a:r>
              <a:rPr lang="en-US" sz="1100" dirty="0"/>
              <a:t> </a:t>
            </a:r>
            <a:r>
              <a:rPr lang="en-US" sz="1100" dirty="0" err="1"/>
              <a:t>melalui</a:t>
            </a:r>
            <a:r>
              <a:rPr lang="en-US" sz="1100" dirty="0"/>
              <a:t> Home Equity Loan.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62983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FITUR DEROG, DEBTINC, </a:t>
            </a:r>
            <a:r>
              <a:rPr lang="en-US" dirty="0" err="1" smtClean="0"/>
              <a:t>dan</a:t>
            </a:r>
            <a:r>
              <a:rPr lang="en-US" dirty="0" smtClean="0"/>
              <a:t> TARGET</a:t>
            </a:r>
            <a:endParaRPr lang="en-US" dirty="0"/>
          </a:p>
        </p:txBody>
      </p:sp>
      <p:pic>
        <p:nvPicPr>
          <p:cNvPr id="10242" name="Picture 2" descr="C:\Users\ASUS\project6\storage\fitur derog x fitur debtinc x fitur targe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8" b="6636"/>
          <a:stretch/>
        </p:blipFill>
        <p:spPr bwMode="auto">
          <a:xfrm>
            <a:off x="1025289" y="1066800"/>
            <a:ext cx="6858000" cy="439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5498068"/>
            <a:ext cx="792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Walaupun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0 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derogatori</a:t>
            </a:r>
            <a:r>
              <a:rPr lang="en-US" dirty="0" smtClean="0"/>
              <a:t> </a:t>
            </a:r>
            <a:r>
              <a:rPr lang="en-US" dirty="0" err="1" smtClean="0"/>
              <a:t>tetapi</a:t>
            </a:r>
            <a:r>
              <a:rPr lang="en-US" dirty="0" smtClean="0"/>
              <a:t> Debt-to-income ratio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peluang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diterima</a:t>
            </a:r>
            <a:r>
              <a:rPr lang="en-US" dirty="0" smtClean="0"/>
              <a:t> </a:t>
            </a:r>
            <a:r>
              <a:rPr lang="en-US" dirty="0" err="1" smtClean="0"/>
              <a:t>semakin</a:t>
            </a:r>
            <a:r>
              <a:rPr lang="en-US" dirty="0" smtClean="0"/>
              <a:t> </a:t>
            </a:r>
            <a:r>
              <a:rPr lang="en-US" dirty="0" err="1" smtClean="0"/>
              <a:t>kecil</a:t>
            </a: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smtClean="0"/>
              <a:t>Debt-to-income ratio </a:t>
            </a:r>
            <a:r>
              <a:rPr lang="en-US" dirty="0" err="1" smtClean="0"/>
              <a:t>statabil</a:t>
            </a:r>
            <a:r>
              <a:rPr lang="en-US" dirty="0" smtClean="0"/>
              <a:t>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</a:t>
            </a:r>
            <a:r>
              <a:rPr lang="en-US" dirty="0" err="1" smtClean="0"/>
              <a:t>laporan</a:t>
            </a:r>
            <a:r>
              <a:rPr lang="en-US" dirty="0" smtClean="0"/>
              <a:t> </a:t>
            </a:r>
            <a:r>
              <a:rPr lang="en-US" dirty="0" err="1" smtClean="0"/>
              <a:t>derogatori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kecil</a:t>
            </a:r>
            <a:endParaRPr lang="en-US" dirty="0"/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10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5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Kasus</a:t>
            </a:r>
            <a:r>
              <a:rPr lang="en-US" dirty="0"/>
              <a:t> HOME EQUITY LOAN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,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model </a:t>
            </a:r>
            <a:r>
              <a:rPr lang="en-US" dirty="0" err="1"/>
              <a:t>klasifikasi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- Logistic Regression</a:t>
            </a:r>
          </a:p>
          <a:p>
            <a:pPr marL="0" indent="0">
              <a:buNone/>
            </a:pPr>
            <a:r>
              <a:rPr lang="en-US" dirty="0"/>
              <a:t>- Decision Tree Classifier</a:t>
            </a:r>
          </a:p>
          <a:p>
            <a:pPr marL="0" indent="0">
              <a:buNone/>
            </a:pPr>
            <a:r>
              <a:rPr lang="en-US" dirty="0"/>
              <a:t>- Random Forest Classifier</a:t>
            </a:r>
          </a:p>
          <a:p>
            <a:pPr marL="0" indent="0">
              <a:buNone/>
            </a:pPr>
            <a:r>
              <a:rPr lang="en-US" dirty="0"/>
              <a:t>- KNN Classifier</a:t>
            </a:r>
          </a:p>
          <a:p>
            <a:pPr marL="0" indent="0">
              <a:buNone/>
            </a:pPr>
            <a:r>
              <a:rPr lang="en-US" dirty="0"/>
              <a:t>- Voting Classifier</a:t>
            </a:r>
          </a:p>
          <a:p>
            <a:pPr marL="0" indent="0">
              <a:buNone/>
            </a:pPr>
            <a:r>
              <a:rPr lang="en-US" dirty="0"/>
              <a:t>- Ada Boost</a:t>
            </a:r>
          </a:p>
          <a:p>
            <a:pPr marL="0" indent="0">
              <a:buNone/>
            </a:pPr>
            <a:r>
              <a:rPr lang="en-US" dirty="0"/>
              <a:t>- Gradient Boost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Langkah-langkah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banchmark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Resampling ROS, RUS, </a:t>
            </a:r>
            <a:r>
              <a:rPr lang="en-US" dirty="0" err="1"/>
              <a:t>dan</a:t>
            </a:r>
            <a:r>
              <a:rPr lang="en-US" dirty="0"/>
              <a:t> SMOTE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algoritma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 smtClean="0"/>
              <a:t>Memilih</a:t>
            </a:r>
            <a:r>
              <a:rPr lang="en-US" dirty="0" smtClean="0"/>
              <a:t> model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encari</a:t>
            </a:r>
            <a:r>
              <a:rPr lang="en-US" dirty="0" smtClean="0"/>
              <a:t> </a:t>
            </a:r>
            <a:r>
              <a:rPr lang="en-US" dirty="0" err="1"/>
              <a:t>nilai</a:t>
            </a:r>
            <a:r>
              <a:rPr lang="en-US" dirty="0"/>
              <a:t> cross validation yang paling </a:t>
            </a:r>
            <a:r>
              <a:rPr lang="en-US" dirty="0" err="1"/>
              <a:t>tinggi</a:t>
            </a:r>
            <a:r>
              <a:rPr lang="en-US" dirty="0"/>
              <a:t> di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algoritma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Hyperparameter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smtClean="0"/>
              <a:t>model</a:t>
            </a:r>
            <a:r>
              <a:rPr lang="en-US" dirty="0" smtClean="0"/>
              <a:t> </a:t>
            </a:r>
            <a:r>
              <a:rPr lang="en-US" dirty="0"/>
              <a:t>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cross validation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smtClean="0"/>
              <a:t>model </a:t>
            </a:r>
            <a:r>
              <a:rPr lang="en-US" dirty="0" err="1" smtClean="0"/>
              <a:t>terbaik</a:t>
            </a:r>
            <a:r>
              <a:rPr lang="en-US" dirty="0" smtClean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yang paling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smtClean="0"/>
              <a:t>model </a:t>
            </a:r>
            <a:r>
              <a:rPr lang="en-US" dirty="0" smtClean="0"/>
              <a:t>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dituning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M</a:t>
            </a:r>
            <a:r>
              <a:rPr lang="en-US" dirty="0" err="1" smtClean="0"/>
              <a:t>encari</a:t>
            </a:r>
            <a:r>
              <a:rPr lang="en-US" dirty="0" smtClean="0"/>
              <a:t> </a:t>
            </a:r>
            <a:r>
              <a:rPr lang="en-US" dirty="0"/>
              <a:t>Threshold </a:t>
            </a:r>
            <a:r>
              <a:rPr lang="en-US" dirty="0" err="1"/>
              <a:t>terbaik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Menyimpan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endParaRPr lang="en-US" dirty="0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26510" r="5770" b="3832"/>
          <a:stretch/>
        </p:blipFill>
        <p:spPr bwMode="auto">
          <a:xfrm>
            <a:off x="5801511" y="5661498"/>
            <a:ext cx="3224865" cy="15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T</a:t>
            </a:r>
            <a:r>
              <a:rPr lang="en-US" sz="2400" dirty="0" err="1" smtClean="0"/>
              <a:t>ujuan</a:t>
            </a:r>
            <a:r>
              <a:rPr lang="en-US" sz="2400" dirty="0" smtClean="0"/>
              <a:t>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mengidentifikasi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menyeleksi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cepat</a:t>
            </a:r>
            <a:r>
              <a:rPr lang="en-US" sz="2400" dirty="0"/>
              <a:t>, </a:t>
            </a:r>
            <a:r>
              <a:rPr lang="en-US" sz="2400" dirty="0" err="1"/>
              <a:t>akurat</a:t>
            </a:r>
            <a:r>
              <a:rPr lang="en-US" sz="2400" dirty="0"/>
              <a:t>,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tepat</a:t>
            </a:r>
            <a:r>
              <a:rPr lang="en-US" sz="2400" dirty="0"/>
              <a:t> </a:t>
            </a:r>
            <a:r>
              <a:rPr lang="en-US" sz="2400" dirty="0" err="1"/>
              <a:t>pemohon</a:t>
            </a:r>
            <a:r>
              <a:rPr lang="en-US" sz="2400" dirty="0"/>
              <a:t> </a:t>
            </a:r>
            <a:r>
              <a:rPr lang="en-US" sz="2400" dirty="0" err="1"/>
              <a:t>mana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r>
              <a:rPr lang="en-US" sz="2400" dirty="0"/>
              <a:t> yang </a:t>
            </a:r>
            <a:r>
              <a:rPr lang="en-US" sz="2400" dirty="0" err="1"/>
              <a:t>layak</a:t>
            </a:r>
            <a:r>
              <a:rPr lang="en-US" sz="2400" dirty="0"/>
              <a:t> </a:t>
            </a:r>
            <a:r>
              <a:rPr lang="en-US" sz="2400" dirty="0" err="1"/>
              <a:t>diberi</a:t>
            </a:r>
            <a:r>
              <a:rPr lang="en-US" sz="2400" dirty="0"/>
              <a:t> </a:t>
            </a:r>
            <a:r>
              <a:rPr lang="en-US" sz="2400" dirty="0" err="1"/>
              <a:t>pinjaman</a:t>
            </a:r>
            <a:r>
              <a:rPr lang="en-US" sz="2400" dirty="0"/>
              <a:t> </a:t>
            </a:r>
            <a:r>
              <a:rPr lang="en-US" sz="2400" dirty="0" err="1"/>
              <a:t>sehingga</a:t>
            </a:r>
            <a:r>
              <a:rPr lang="en-US" sz="2400" dirty="0"/>
              <a:t>  </a:t>
            </a:r>
            <a:r>
              <a:rPr lang="en-US" sz="2400" dirty="0" err="1"/>
              <a:t>meminimalisir</a:t>
            </a:r>
            <a:r>
              <a:rPr lang="en-US" sz="2400" dirty="0"/>
              <a:t> </a:t>
            </a:r>
            <a:r>
              <a:rPr lang="en-US" sz="2400" dirty="0" err="1"/>
              <a:t>kerugian</a:t>
            </a:r>
            <a:r>
              <a:rPr lang="en-US" sz="2400" dirty="0"/>
              <a:t> </a:t>
            </a:r>
            <a:r>
              <a:rPr lang="en-US" sz="2400" dirty="0" err="1"/>
              <a:t>perusahaan</a:t>
            </a:r>
            <a:r>
              <a:rPr lang="en-US" sz="2400" dirty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salah</a:t>
            </a:r>
            <a:r>
              <a:rPr lang="en-US" sz="2400" dirty="0"/>
              <a:t> </a:t>
            </a:r>
            <a:r>
              <a:rPr lang="en-US" sz="2400" dirty="0" err="1"/>
              <a:t>identifikasi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memberi</a:t>
            </a:r>
            <a:r>
              <a:rPr lang="en-US" sz="2400" dirty="0"/>
              <a:t> </a:t>
            </a:r>
            <a:r>
              <a:rPr lang="en-US" sz="2400" dirty="0" err="1"/>
              <a:t>pinjaman</a:t>
            </a:r>
            <a:r>
              <a:rPr lang="en-US" sz="2400" dirty="0"/>
              <a:t> </a:t>
            </a:r>
            <a:r>
              <a:rPr lang="en-US" sz="2400" dirty="0" err="1"/>
              <a:t>kepada</a:t>
            </a:r>
            <a:r>
              <a:rPr lang="en-US" sz="2400" dirty="0"/>
              <a:t> yang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layak</a:t>
            </a:r>
            <a:r>
              <a:rPr lang="en-US" sz="2400" dirty="0"/>
              <a:t>, </a:t>
            </a:r>
            <a:r>
              <a:rPr lang="en-US" sz="2400" dirty="0" err="1"/>
              <a:t>maka</a:t>
            </a:r>
            <a:r>
              <a:rPr lang="en-US" sz="2400" dirty="0"/>
              <a:t> yang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fokus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mengecilkan</a:t>
            </a:r>
            <a:r>
              <a:rPr lang="en-US" sz="2400" dirty="0"/>
              <a:t> </a:t>
            </a:r>
            <a:r>
              <a:rPr lang="en-US" sz="2400" dirty="0" err="1"/>
              <a:t>peluang</a:t>
            </a:r>
            <a:r>
              <a:rPr lang="en-US" sz="2400" dirty="0"/>
              <a:t> </a:t>
            </a:r>
            <a:r>
              <a:rPr lang="en-US" sz="2400" dirty="0" err="1"/>
              <a:t>lolosnya</a:t>
            </a:r>
            <a:r>
              <a:rPr lang="en-US" sz="2400" dirty="0"/>
              <a:t> </a:t>
            </a:r>
            <a:r>
              <a:rPr lang="en-US" sz="2400" dirty="0" err="1"/>
              <a:t>pemohon</a:t>
            </a:r>
            <a:r>
              <a:rPr lang="en-US" sz="2400" dirty="0"/>
              <a:t> yang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layak</a:t>
            </a:r>
            <a:r>
              <a:rPr lang="en-US" sz="2400" dirty="0"/>
              <a:t> </a:t>
            </a:r>
            <a:r>
              <a:rPr lang="en-US" sz="2400" dirty="0" err="1"/>
              <a:t>diberi</a:t>
            </a:r>
            <a:r>
              <a:rPr lang="en-US" sz="2400" dirty="0"/>
              <a:t> </a:t>
            </a:r>
            <a:r>
              <a:rPr lang="en-US" sz="2400" dirty="0" err="1"/>
              <a:t>pinjaman</a:t>
            </a:r>
            <a:r>
              <a:rPr lang="en-US" sz="2400" dirty="0"/>
              <a:t>.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karena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matriks</a:t>
            </a:r>
            <a:r>
              <a:rPr lang="en-US" sz="2400" dirty="0"/>
              <a:t> </a:t>
            </a:r>
            <a:r>
              <a:rPr lang="en-US" sz="2400" dirty="0" err="1"/>
              <a:t>evaluasi</a:t>
            </a:r>
            <a:r>
              <a:rPr lang="en-US" sz="2400" dirty="0"/>
              <a:t> yang </a:t>
            </a:r>
            <a:r>
              <a:rPr lang="en-US" sz="2400" dirty="0" err="1"/>
              <a:t>tepat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Recall.</a:t>
            </a:r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1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</a:t>
            </a:r>
            <a:r>
              <a:rPr lang="en-US" dirty="0" err="1" smtClean="0"/>
              <a:t>Matriks</a:t>
            </a:r>
            <a:r>
              <a:rPr lang="en-US" dirty="0" smtClean="0"/>
              <a:t> Benchmark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7" t="30390" r="25427" b="26305"/>
          <a:stretch/>
        </p:blipFill>
        <p:spPr bwMode="auto">
          <a:xfrm>
            <a:off x="1752600" y="1447800"/>
            <a:ext cx="5486399" cy="3886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410424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cross validation </a:t>
            </a:r>
            <a:r>
              <a:rPr lang="en-US" dirty="0" err="1"/>
              <a:t>didapat</a:t>
            </a:r>
            <a:r>
              <a:rPr lang="en-US" dirty="0"/>
              <a:t> 4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algoritmanya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ke-4 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 smtClean="0"/>
              <a:t>Hyperparameter</a:t>
            </a:r>
            <a:r>
              <a:rPr lang="en-US" dirty="0" smtClean="0"/>
              <a:t> </a:t>
            </a:r>
            <a:r>
              <a:rPr lang="en-US" dirty="0" err="1" smtClean="0"/>
              <a:t>Tunning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54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</a:t>
            </a:r>
            <a:r>
              <a:rPr lang="en-US" dirty="0" err="1" smtClean="0"/>
              <a:t>Matriks</a:t>
            </a:r>
            <a:r>
              <a:rPr lang="en-US" dirty="0" smtClean="0"/>
              <a:t> </a:t>
            </a:r>
            <a:r>
              <a:rPr lang="en-US" dirty="0" err="1" smtClean="0"/>
              <a:t>Tunning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44247" r="61111" b="14667"/>
          <a:stretch/>
        </p:blipFill>
        <p:spPr bwMode="auto">
          <a:xfrm>
            <a:off x="1905000" y="1676400"/>
            <a:ext cx="4572000" cy="3595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43000" y="5476672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,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model </a:t>
            </a:r>
            <a:r>
              <a:rPr lang="en-US" dirty="0" err="1"/>
              <a:t>RandomForest_tunned_rus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Recall Score yang paling </a:t>
            </a:r>
            <a:r>
              <a:rPr lang="en-US" dirty="0" err="1"/>
              <a:t>tinggi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model </a:t>
            </a:r>
            <a:r>
              <a:rPr lang="en-US" dirty="0" err="1"/>
              <a:t>prediksi</a:t>
            </a:r>
            <a:r>
              <a:rPr lang="en-US" dirty="0"/>
              <a:t> HOME EQUITY LOAN.</a:t>
            </a:r>
          </a:p>
        </p:txBody>
      </p:sp>
    </p:spTree>
    <p:extLst>
      <p:ext uri="{BB962C8B-B14F-4D97-AF65-F5344CB8AC3E}">
        <p14:creationId xmlns:p14="http://schemas.microsoft.com/office/powerpoint/2010/main" val="18774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RandomForest_tunned_rus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20642" t="29476" r="39786" b="28314"/>
          <a:stretch/>
        </p:blipFill>
        <p:spPr bwMode="auto">
          <a:xfrm>
            <a:off x="228600" y="1371600"/>
            <a:ext cx="4038600" cy="2894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9894" t="30038" r="40106" b="28322"/>
          <a:stretch/>
        </p:blipFill>
        <p:spPr bwMode="auto">
          <a:xfrm>
            <a:off x="4572000" y="1371600"/>
            <a:ext cx="4191000" cy="2895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28" y="4252609"/>
            <a:ext cx="332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</a:t>
            </a:r>
            <a:r>
              <a:rPr lang="en-US" dirty="0" err="1" smtClean="0"/>
              <a:t>RandomForest</a:t>
            </a:r>
            <a:r>
              <a:rPr lang="en-US" dirty="0" smtClean="0"/>
              <a:t> Benchmark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97940" y="4273686"/>
            <a:ext cx="341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</a:t>
            </a:r>
            <a:r>
              <a:rPr lang="en-US" dirty="0" err="1" smtClean="0"/>
              <a:t>RandomForest_tunned_rus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054" y="4953000"/>
            <a:ext cx="861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Berdasarkan</a:t>
            </a:r>
            <a:r>
              <a:rPr lang="en-US" sz="1600" dirty="0"/>
              <a:t> confusion table di </a:t>
            </a:r>
            <a:r>
              <a:rPr lang="en-US" sz="1600" dirty="0" err="1"/>
              <a:t>atas</a:t>
            </a:r>
            <a:r>
              <a:rPr lang="en-US" sz="1600" dirty="0"/>
              <a:t>, </a:t>
            </a:r>
            <a:r>
              <a:rPr lang="en-US" sz="1600" dirty="0" err="1"/>
              <a:t>walaupun</a:t>
            </a:r>
            <a:r>
              <a:rPr lang="en-US" sz="1600" dirty="0"/>
              <a:t> recall score </a:t>
            </a:r>
            <a:r>
              <a:rPr lang="en-US" sz="1600" dirty="0" err="1"/>
              <a:t>semakin</a:t>
            </a:r>
            <a:r>
              <a:rPr lang="en-US" sz="1600" dirty="0"/>
              <a:t> </a:t>
            </a:r>
            <a:r>
              <a:rPr lang="en-US" sz="1600" dirty="0" err="1"/>
              <a:t>membaik</a:t>
            </a:r>
            <a:r>
              <a:rPr lang="en-US" sz="1600" dirty="0"/>
              <a:t>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 </a:t>
            </a:r>
            <a:r>
              <a:rPr lang="en-US" sz="1600" dirty="0" err="1"/>
              <a:t>ada</a:t>
            </a:r>
            <a:r>
              <a:rPr lang="en-US" sz="1600" dirty="0"/>
              <a:t> </a:t>
            </a:r>
            <a:r>
              <a:rPr lang="en-US" sz="1600" dirty="0" err="1"/>
              <a:t>perubahan</a:t>
            </a:r>
            <a:r>
              <a:rPr lang="en-US" sz="1600" dirty="0"/>
              <a:t> </a:t>
            </a:r>
            <a:r>
              <a:rPr lang="en-US" sz="1600" dirty="0" err="1"/>
              <a:t>kecil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 FN </a:t>
            </a:r>
            <a:r>
              <a:rPr lang="en-US" sz="1600" dirty="0" err="1"/>
              <a:t>maka</a:t>
            </a:r>
            <a:r>
              <a:rPr lang="en-US" sz="1600" dirty="0"/>
              <a:t> 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dicari</a:t>
            </a:r>
            <a:r>
              <a:rPr lang="en-US" sz="1600" dirty="0"/>
              <a:t> "Best Threshold" </a:t>
            </a:r>
            <a:r>
              <a:rPr lang="en-US" sz="1600" dirty="0" err="1"/>
              <a:t>menggunakan</a:t>
            </a:r>
            <a:r>
              <a:rPr lang="en-US" sz="1600" dirty="0"/>
              <a:t> model </a:t>
            </a:r>
            <a:r>
              <a:rPr lang="en-US" sz="1600" dirty="0" err="1"/>
              <a:t>RandomForest_tunned_rus</a:t>
            </a:r>
            <a:r>
              <a:rPr lang="en-US" sz="1100" dirty="0"/>
              <a:t>.</a:t>
            </a:r>
          </a:p>
        </p:txBody>
      </p:sp>
      <p:pic>
        <p:nvPicPr>
          <p:cNvPr id="9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20526" r="5770" b="3832"/>
          <a:stretch/>
        </p:blipFill>
        <p:spPr bwMode="auto">
          <a:xfrm>
            <a:off x="5801511" y="5525311"/>
            <a:ext cx="3224865" cy="17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32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Memilih</a:t>
            </a:r>
            <a:r>
              <a:rPr lang="en-US" dirty="0" smtClean="0"/>
              <a:t> Threshold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20214" t="32510" r="40535" b="17865"/>
          <a:stretch/>
        </p:blipFill>
        <p:spPr bwMode="auto">
          <a:xfrm>
            <a:off x="2133600" y="1676400"/>
            <a:ext cx="4785482" cy="34032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58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Memilih</a:t>
            </a:r>
            <a:r>
              <a:rPr lang="en-US" dirty="0"/>
              <a:t> Threshold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21070" t="26616" r="17754" b="18054"/>
          <a:stretch/>
        </p:blipFill>
        <p:spPr bwMode="auto">
          <a:xfrm>
            <a:off x="838200" y="1524000"/>
            <a:ext cx="7458578" cy="37945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213" y="5337243"/>
            <a:ext cx="922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Tujuan</a:t>
            </a:r>
            <a:r>
              <a:rPr lang="en-US" sz="1100" dirty="0"/>
              <a:t> </a:t>
            </a:r>
            <a:r>
              <a:rPr lang="en-US" sz="1100" dirty="0" err="1"/>
              <a:t>mencari</a:t>
            </a:r>
            <a:r>
              <a:rPr lang="en-US" sz="1100" dirty="0"/>
              <a:t> model machine learning </a:t>
            </a:r>
            <a:r>
              <a:rPr lang="en-US" sz="1100" dirty="0" err="1"/>
              <a:t>pada</a:t>
            </a:r>
            <a:r>
              <a:rPr lang="en-US" sz="1100" dirty="0"/>
              <a:t> </a:t>
            </a:r>
            <a:r>
              <a:rPr lang="en-US" sz="1100" dirty="0" err="1"/>
              <a:t>kasus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menyeleksi</a:t>
            </a:r>
            <a:r>
              <a:rPr lang="en-US" sz="1100" dirty="0"/>
              <a:t> </a:t>
            </a:r>
            <a:r>
              <a:rPr lang="en-US" sz="1100" dirty="0" err="1"/>
              <a:t>dan</a:t>
            </a:r>
            <a:r>
              <a:rPr lang="en-US" sz="1100" dirty="0"/>
              <a:t> </a:t>
            </a:r>
            <a:r>
              <a:rPr lang="en-US" sz="1100" dirty="0" err="1"/>
              <a:t>mengklasifikasi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</a:t>
            </a:r>
            <a:r>
              <a:rPr lang="en-US" sz="1100" dirty="0" err="1"/>
              <a:t>cepat</a:t>
            </a:r>
            <a:r>
              <a:rPr lang="en-US" sz="1100" dirty="0"/>
              <a:t>, </a:t>
            </a:r>
            <a:r>
              <a:rPr lang="en-US" sz="1100" dirty="0" err="1"/>
              <a:t>tepat,serta</a:t>
            </a:r>
            <a:r>
              <a:rPr lang="en-US" sz="1100" dirty="0"/>
              <a:t> </a:t>
            </a:r>
            <a:r>
              <a:rPr lang="en-US" sz="1100" dirty="0" err="1"/>
              <a:t>akurat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</a:t>
            </a:r>
            <a:r>
              <a:rPr lang="en-US" sz="1100" dirty="0" err="1"/>
              <a:t>mana</a:t>
            </a:r>
            <a:r>
              <a:rPr lang="en-US" sz="1100" dirty="0"/>
              <a:t> </a:t>
            </a:r>
            <a:r>
              <a:rPr lang="en-US" sz="1100" dirty="0" err="1"/>
              <a:t>saja</a:t>
            </a:r>
            <a:r>
              <a:rPr lang="en-US" sz="1100" dirty="0"/>
              <a:t> yang </a:t>
            </a:r>
            <a:r>
              <a:rPr lang="en-US" sz="1100" dirty="0" err="1"/>
              <a:t>layak</a:t>
            </a:r>
            <a:r>
              <a:rPr lang="en-US" sz="1100" dirty="0"/>
              <a:t> </a:t>
            </a:r>
            <a:r>
              <a:rPr lang="en-US" sz="1100" dirty="0" err="1"/>
              <a:t>mendapatkan</a:t>
            </a:r>
            <a:r>
              <a:rPr lang="en-US" sz="1100" dirty="0"/>
              <a:t> </a:t>
            </a:r>
            <a:r>
              <a:rPr lang="en-US" sz="1100" dirty="0" err="1"/>
              <a:t>pinjaman</a:t>
            </a:r>
            <a:r>
              <a:rPr lang="en-US" sz="1100" dirty="0"/>
              <a:t> </a:t>
            </a:r>
            <a:r>
              <a:rPr lang="en-US" sz="1100" dirty="0" err="1"/>
              <a:t>sehingga</a:t>
            </a:r>
            <a:r>
              <a:rPr lang="en-US" sz="1100" dirty="0"/>
              <a:t> </a:t>
            </a:r>
            <a:r>
              <a:rPr lang="en-US" sz="1100" dirty="0" err="1"/>
              <a:t>meminimalisir</a:t>
            </a:r>
            <a:r>
              <a:rPr lang="en-US" sz="1100" dirty="0"/>
              <a:t> </a:t>
            </a:r>
            <a:r>
              <a:rPr lang="en-US" sz="1100" dirty="0" err="1"/>
              <a:t>kerugian</a:t>
            </a:r>
            <a:r>
              <a:rPr lang="en-US" sz="1100" dirty="0"/>
              <a:t> </a:t>
            </a:r>
            <a:r>
              <a:rPr lang="en-US" sz="1100" dirty="0" err="1"/>
              <a:t>perusahaan</a:t>
            </a:r>
            <a:r>
              <a:rPr lang="en-US" sz="1100" dirty="0"/>
              <a:t> yang </a:t>
            </a:r>
            <a:r>
              <a:rPr lang="en-US" sz="1100" dirty="0" err="1"/>
              <a:t>disebabkan</a:t>
            </a:r>
            <a:r>
              <a:rPr lang="en-US" sz="1100" dirty="0"/>
              <a:t> </a:t>
            </a:r>
            <a:r>
              <a:rPr lang="en-US" sz="1100" dirty="0" err="1"/>
              <a:t>oleh</a:t>
            </a:r>
            <a:r>
              <a:rPr lang="en-US" sz="1100" dirty="0"/>
              <a:t> </a:t>
            </a:r>
            <a:r>
              <a:rPr lang="en-US" sz="1100" dirty="0" err="1"/>
              <a:t>para</a:t>
            </a:r>
            <a:r>
              <a:rPr lang="en-US" sz="1100" dirty="0"/>
              <a:t> </a:t>
            </a:r>
            <a:r>
              <a:rPr lang="en-US" sz="1100" dirty="0" err="1"/>
              <a:t>pemohon</a:t>
            </a:r>
            <a:r>
              <a:rPr lang="en-US" sz="1100" dirty="0"/>
              <a:t> yang </a:t>
            </a:r>
            <a:r>
              <a:rPr lang="en-US" sz="1100" dirty="0" err="1"/>
              <a:t>gagal</a:t>
            </a:r>
            <a:r>
              <a:rPr lang="en-US" sz="1100" dirty="0"/>
              <a:t> </a:t>
            </a:r>
            <a:r>
              <a:rPr lang="en-US" sz="1100" dirty="0" err="1"/>
              <a:t>membayar</a:t>
            </a:r>
            <a:r>
              <a:rPr lang="en-US" sz="1100" dirty="0"/>
              <a:t> </a:t>
            </a:r>
            <a:r>
              <a:rPr lang="en-US" sz="1100" dirty="0" err="1"/>
              <a:t>pinjaman</a:t>
            </a:r>
            <a:r>
              <a:rPr lang="en-US" sz="1100" dirty="0"/>
              <a:t>. </a:t>
            </a:r>
            <a:r>
              <a:rPr lang="en-US" sz="1100" dirty="0" err="1"/>
              <a:t>Oleh</a:t>
            </a:r>
            <a:r>
              <a:rPr lang="en-US" sz="1100" dirty="0"/>
              <a:t> </a:t>
            </a:r>
            <a:r>
              <a:rPr lang="en-US" sz="1100" dirty="0" err="1"/>
              <a:t>karena</a:t>
            </a:r>
            <a:r>
              <a:rPr lang="en-US" sz="1100" dirty="0"/>
              <a:t> </a:t>
            </a:r>
            <a:r>
              <a:rPr lang="en-US" sz="1100" dirty="0" err="1"/>
              <a:t>itu</a:t>
            </a:r>
            <a:r>
              <a:rPr lang="en-US" sz="1100" dirty="0"/>
              <a:t>, </a:t>
            </a:r>
            <a:r>
              <a:rPr lang="en-US" sz="1100" dirty="0" err="1"/>
              <a:t>fokus</a:t>
            </a:r>
            <a:r>
              <a:rPr lang="en-US" sz="1100" dirty="0"/>
              <a:t> </a:t>
            </a:r>
            <a:r>
              <a:rPr lang="en-US" sz="1100" dirty="0" err="1"/>
              <a:t>pada</a:t>
            </a:r>
            <a:r>
              <a:rPr lang="en-US" sz="1100" dirty="0"/>
              <a:t> </a:t>
            </a:r>
            <a:r>
              <a:rPr lang="en-US" sz="1100" dirty="0" err="1"/>
              <a:t>kasus</a:t>
            </a:r>
            <a:r>
              <a:rPr lang="en-US" sz="1100" dirty="0"/>
              <a:t>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meminimalkan</a:t>
            </a:r>
            <a:r>
              <a:rPr lang="en-US" sz="1100" dirty="0"/>
              <a:t> False Negative </a:t>
            </a:r>
            <a:r>
              <a:rPr lang="en-US" sz="1100" dirty="0" err="1"/>
              <a:t>atau</a:t>
            </a:r>
            <a:r>
              <a:rPr lang="en-US" sz="1100" dirty="0"/>
              <a:t> </a:t>
            </a:r>
            <a:r>
              <a:rPr lang="en-US" sz="1100" dirty="0" err="1"/>
              <a:t>menaikkan</a:t>
            </a:r>
            <a:r>
              <a:rPr lang="en-US" sz="1100" dirty="0"/>
              <a:t> recall </a:t>
            </a:r>
            <a:r>
              <a:rPr lang="en-US" sz="1100" dirty="0" err="1"/>
              <a:t>setinggi</a:t>
            </a:r>
            <a:r>
              <a:rPr lang="en-US" sz="1100" dirty="0"/>
              <a:t> </a:t>
            </a:r>
            <a:r>
              <a:rPr lang="en-US" sz="1100" dirty="0" err="1"/>
              <a:t>mungkin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Presisi</a:t>
            </a:r>
            <a:r>
              <a:rPr lang="en-US" sz="1100" dirty="0"/>
              <a:t> yang </a:t>
            </a:r>
            <a:r>
              <a:rPr lang="en-US" sz="1100" dirty="0" err="1"/>
              <a:t>masih</a:t>
            </a:r>
            <a:r>
              <a:rPr lang="en-US" sz="1100" dirty="0"/>
              <a:t> </a:t>
            </a:r>
            <a:r>
              <a:rPr lang="en-US" sz="1100" dirty="0" err="1"/>
              <a:t>toleran</a:t>
            </a:r>
            <a:r>
              <a:rPr lang="en-US" sz="1100" dirty="0"/>
              <a:t>. </a:t>
            </a:r>
            <a:r>
              <a:rPr lang="en-US" sz="1100" dirty="0" err="1"/>
              <a:t>Jadi</a:t>
            </a:r>
            <a:r>
              <a:rPr lang="en-US" sz="1100" dirty="0"/>
              <a:t> </a:t>
            </a:r>
            <a:r>
              <a:rPr lang="en-US" sz="1100" dirty="0" err="1"/>
              <a:t>dipilihlah</a:t>
            </a:r>
            <a:r>
              <a:rPr lang="en-US" sz="1100" dirty="0"/>
              <a:t> threshold </a:t>
            </a:r>
            <a:r>
              <a:rPr lang="en-US" sz="1100" dirty="0" err="1"/>
              <a:t>baru</a:t>
            </a:r>
            <a:r>
              <a:rPr lang="en-US" sz="1100" dirty="0"/>
              <a:t> </a:t>
            </a:r>
            <a:r>
              <a:rPr lang="en-US" sz="1100" dirty="0" err="1"/>
              <a:t>yaitu</a:t>
            </a:r>
            <a:r>
              <a:rPr lang="en-US" sz="1100" dirty="0"/>
              <a:t> 0.458710</a:t>
            </a:r>
          </a:p>
        </p:txBody>
      </p:sp>
    </p:spTree>
    <p:extLst>
      <p:ext uri="{BB962C8B-B14F-4D97-AF65-F5344CB8AC3E}">
        <p14:creationId xmlns:p14="http://schemas.microsoft.com/office/powerpoint/2010/main" val="39358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Equity Loan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Penyedian</a:t>
            </a:r>
            <a:r>
              <a:rPr lang="en-US" dirty="0" smtClean="0"/>
              <a:t> </a:t>
            </a:r>
            <a:r>
              <a:rPr lang="en-US" dirty="0" err="1" smtClean="0"/>
              <a:t>uang</a:t>
            </a:r>
            <a:r>
              <a:rPr lang="en-US" dirty="0" smtClean="0"/>
              <a:t> yang </a:t>
            </a:r>
            <a:r>
              <a:rPr lang="en-US" dirty="0" err="1" smtClean="0"/>
              <a:t>memungkinkan</a:t>
            </a:r>
            <a:r>
              <a:rPr lang="en-US" dirty="0" smtClean="0"/>
              <a:t> </a:t>
            </a:r>
            <a:r>
              <a:rPr lang="en-US" dirty="0" err="1" smtClean="0"/>
              <a:t>pemilik</a:t>
            </a:r>
            <a:r>
              <a:rPr lang="en-US" dirty="0" smtClean="0"/>
              <a:t> 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meminjam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ekuitas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mereka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Ekuitas</a:t>
            </a:r>
            <a:r>
              <a:rPr lang="en-US" dirty="0" smtClean="0"/>
              <a:t> 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berfungsi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jaminan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pemberi</a:t>
            </a:r>
            <a:r>
              <a:rPr lang="en-US" dirty="0" smtClean="0"/>
              <a:t> </a:t>
            </a:r>
            <a:r>
              <a:rPr lang="en-US" dirty="0" err="1" smtClean="0"/>
              <a:t>pinjaman</a:t>
            </a:r>
            <a:endParaRPr lang="en-US" dirty="0"/>
          </a:p>
          <a:p>
            <a:r>
              <a:rPr lang="en-US" dirty="0" err="1" smtClean="0"/>
              <a:t>Peminjam</a:t>
            </a:r>
            <a:r>
              <a:rPr lang="en-US" dirty="0" smtClean="0"/>
              <a:t> </a:t>
            </a:r>
            <a:r>
              <a:rPr lang="en-US" dirty="0" err="1" smtClean="0"/>
              <a:t>wajib</a:t>
            </a:r>
            <a:r>
              <a:rPr lang="en-US" dirty="0" smtClean="0"/>
              <a:t> </a:t>
            </a:r>
            <a:r>
              <a:rPr lang="en-US" dirty="0" err="1" smtClean="0"/>
              <a:t>melunasi</a:t>
            </a:r>
            <a:r>
              <a:rPr lang="en-US" dirty="0" smtClean="0"/>
              <a:t> </a:t>
            </a:r>
            <a:r>
              <a:rPr lang="en-US" dirty="0" err="1" smtClean="0"/>
              <a:t>pinjaman</a:t>
            </a:r>
            <a:r>
              <a:rPr lang="en-US" dirty="0" smtClean="0"/>
              <a:t>/</a:t>
            </a:r>
            <a:r>
              <a:rPr lang="en-US" dirty="0" err="1" smtClean="0"/>
              <a:t>utangya</a:t>
            </a:r>
            <a:r>
              <a:rPr lang="en-US" dirty="0" smtClean="0"/>
              <a:t>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jangka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 </a:t>
            </a:r>
            <a:r>
              <a:rPr lang="en-US" dirty="0" err="1" smtClean="0"/>
              <a:t>beserta</a:t>
            </a:r>
            <a:r>
              <a:rPr lang="en-US" dirty="0" smtClean="0"/>
              <a:t> </a:t>
            </a:r>
            <a:r>
              <a:rPr lang="en-US" dirty="0" err="1" smtClean="0"/>
              <a:t>bunganya</a:t>
            </a:r>
            <a:endParaRPr lang="en-US" dirty="0"/>
          </a:p>
          <a:p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utangnya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dilunasi</a:t>
            </a:r>
            <a:r>
              <a:rPr lang="en-US" dirty="0" smtClean="0"/>
              <a:t>, </a:t>
            </a:r>
            <a:r>
              <a:rPr lang="en-US" dirty="0" err="1" smtClean="0"/>
              <a:t>rumah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disita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dijual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pihak</a:t>
            </a:r>
            <a:r>
              <a:rPr lang="en-US" dirty="0" smtClean="0"/>
              <a:t> </a:t>
            </a:r>
            <a:r>
              <a:rPr lang="en-US" dirty="0" err="1" smtClean="0"/>
              <a:t>pemberi</a:t>
            </a:r>
            <a:r>
              <a:rPr lang="en-US" dirty="0" smtClean="0"/>
              <a:t> </a:t>
            </a:r>
            <a:r>
              <a:rPr lang="en-US" dirty="0" err="1" smtClean="0"/>
              <a:t>pinjaman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memenuhi</a:t>
            </a:r>
            <a:r>
              <a:rPr lang="en-US" dirty="0" smtClean="0"/>
              <a:t> </a:t>
            </a:r>
            <a:r>
              <a:rPr lang="en-US" dirty="0" err="1" smtClean="0"/>
              <a:t>sisa</a:t>
            </a:r>
            <a:r>
              <a:rPr lang="en-US" dirty="0" smtClean="0"/>
              <a:t> </a:t>
            </a:r>
            <a:r>
              <a:rPr lang="en-US" dirty="0" err="1" smtClean="0"/>
              <a:t>utang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74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1757362"/>
            <a:ext cx="8077200" cy="42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5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PREDIKSI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922" y="1600200"/>
            <a:ext cx="804615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61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305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2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BARU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135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SUKSES INPUT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610600" cy="484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382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VISUALISASI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600200"/>
            <a:ext cx="89154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857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8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Kasus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r>
              <a:rPr lang="en-US" sz="2800" dirty="0" smtClean="0"/>
              <a:t> </a:t>
            </a:r>
            <a:r>
              <a:rPr lang="en-US" sz="2800" dirty="0" err="1" smtClean="0"/>
              <a:t>menggunakan</a:t>
            </a:r>
            <a:r>
              <a:rPr lang="en-US" sz="2800" dirty="0" smtClean="0"/>
              <a:t> model Random Forest Classifier </a:t>
            </a:r>
            <a:r>
              <a:rPr lang="en-US" sz="2800" dirty="0" err="1" smtClean="0"/>
              <a:t>Tunning</a:t>
            </a:r>
            <a:endParaRPr lang="en-US" sz="2800" dirty="0" smtClean="0"/>
          </a:p>
          <a:p>
            <a:r>
              <a:rPr lang="en-US" sz="2800" dirty="0" err="1" smtClean="0"/>
              <a:t>Fitur-fitur</a:t>
            </a:r>
            <a:r>
              <a:rPr lang="en-US" sz="2800" dirty="0" smtClean="0"/>
              <a:t> </a:t>
            </a:r>
            <a:r>
              <a:rPr lang="en-US" sz="2800" dirty="0" err="1" smtClean="0"/>
              <a:t>seperti</a:t>
            </a:r>
            <a:r>
              <a:rPr lang="en-US" sz="2800" dirty="0" smtClean="0"/>
              <a:t> </a:t>
            </a:r>
            <a:r>
              <a:rPr lang="en-US" sz="2800" dirty="0" smtClean="0"/>
              <a:t>MORTDUE, DEROG</a:t>
            </a:r>
            <a:r>
              <a:rPr lang="en-US" sz="2800" dirty="0" smtClean="0"/>
              <a:t>, DELINQ, NINQ, </a:t>
            </a:r>
            <a:r>
              <a:rPr lang="en-US" sz="2800" dirty="0" err="1" smtClean="0"/>
              <a:t>dan</a:t>
            </a:r>
            <a:r>
              <a:rPr lang="en-US" sz="2800" dirty="0" smtClean="0"/>
              <a:t> DEBTINC </a:t>
            </a:r>
            <a:r>
              <a:rPr lang="en-US" sz="2800" dirty="0" err="1" smtClean="0"/>
              <a:t>disarankan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pemohon</a:t>
            </a:r>
            <a:r>
              <a:rPr lang="en-US" sz="2800" dirty="0" smtClean="0"/>
              <a:t> </a:t>
            </a:r>
            <a:r>
              <a:rPr lang="en-US" sz="2800" dirty="0" err="1" smtClean="0"/>
              <a:t>dijaga</a:t>
            </a:r>
            <a:r>
              <a:rPr lang="en-US" sz="2800" dirty="0" smtClean="0"/>
              <a:t> </a:t>
            </a:r>
            <a:r>
              <a:rPr lang="en-US" sz="2800" dirty="0" err="1" smtClean="0"/>
              <a:t>jumlah</a:t>
            </a:r>
            <a:r>
              <a:rPr lang="en-US" sz="2800" dirty="0" smtClean="0"/>
              <a:t>/</a:t>
            </a:r>
            <a:r>
              <a:rPr lang="en-US" sz="2800" dirty="0" err="1" smtClean="0"/>
              <a:t>nilainya</a:t>
            </a:r>
            <a:r>
              <a:rPr lang="en-US" sz="2800" dirty="0" smtClean="0"/>
              <a:t> </a:t>
            </a:r>
            <a:r>
              <a:rPr lang="en-US" sz="2800" dirty="0" err="1" smtClean="0"/>
              <a:t>tetap</a:t>
            </a:r>
            <a:r>
              <a:rPr lang="en-US" sz="2800" dirty="0" smtClean="0"/>
              <a:t> </a:t>
            </a:r>
            <a:r>
              <a:rPr lang="en-US" sz="2800" dirty="0" err="1" smtClean="0"/>
              <a:t>kecil</a:t>
            </a:r>
            <a:r>
              <a:rPr lang="en-US" sz="2800" dirty="0" smtClean="0"/>
              <a:t> agar </a:t>
            </a:r>
            <a:r>
              <a:rPr lang="en-US" sz="2800" dirty="0" err="1" smtClean="0"/>
              <a:t>pengajuannya</a:t>
            </a:r>
            <a:r>
              <a:rPr lang="en-US" sz="2800" dirty="0" smtClean="0"/>
              <a:t> </a:t>
            </a:r>
            <a:r>
              <a:rPr lang="en-US" sz="2800" dirty="0" err="1" smtClean="0"/>
              <a:t>berpeluang</a:t>
            </a:r>
            <a:r>
              <a:rPr lang="en-US" sz="2800" dirty="0" smtClean="0"/>
              <a:t> </a:t>
            </a:r>
            <a:r>
              <a:rPr lang="en-US" sz="2800" dirty="0" err="1" smtClean="0"/>
              <a:t>besar</a:t>
            </a:r>
            <a:r>
              <a:rPr lang="en-US" sz="2800" dirty="0" smtClean="0"/>
              <a:t> </a:t>
            </a:r>
            <a:r>
              <a:rPr lang="en-US" sz="2800" dirty="0" err="1" smtClean="0"/>
              <a:t>diterima</a:t>
            </a:r>
            <a:endParaRPr lang="en-US" sz="2800" dirty="0" smtClean="0"/>
          </a:p>
          <a:p>
            <a:r>
              <a:rPr lang="en-US" sz="2800" dirty="0" err="1" smtClean="0"/>
              <a:t>Fitur-fitur</a:t>
            </a:r>
            <a:r>
              <a:rPr lang="en-US" sz="2800" dirty="0" smtClean="0"/>
              <a:t> </a:t>
            </a:r>
            <a:r>
              <a:rPr lang="en-US" sz="2800" dirty="0" err="1" smtClean="0"/>
              <a:t>seperti</a:t>
            </a:r>
            <a:r>
              <a:rPr lang="en-US" sz="2800" dirty="0" smtClean="0"/>
              <a:t> </a:t>
            </a:r>
            <a:r>
              <a:rPr lang="en-US" sz="2800" dirty="0" smtClean="0"/>
              <a:t>CLAGE </a:t>
            </a:r>
            <a:r>
              <a:rPr lang="en-US" sz="2800" dirty="0" err="1" smtClean="0"/>
              <a:t>dan</a:t>
            </a:r>
            <a:r>
              <a:rPr lang="en-US" sz="2800" dirty="0" smtClean="0"/>
              <a:t> VALUE </a:t>
            </a:r>
            <a:r>
              <a:rPr lang="en-US" sz="2800" dirty="0" err="1" smtClean="0"/>
              <a:t>disarankan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pemohon</a:t>
            </a:r>
            <a:r>
              <a:rPr lang="en-US" sz="2800" dirty="0" smtClean="0"/>
              <a:t> </a:t>
            </a:r>
            <a:r>
              <a:rPr lang="en-US" sz="2800" dirty="0" err="1" smtClean="0"/>
              <a:t>diperbesar</a:t>
            </a:r>
            <a:r>
              <a:rPr lang="en-US" sz="2800" dirty="0" smtClean="0"/>
              <a:t> </a:t>
            </a:r>
            <a:r>
              <a:rPr lang="en-US" sz="2800" dirty="0" err="1" smtClean="0"/>
              <a:t>nilainya</a:t>
            </a:r>
            <a:r>
              <a:rPr lang="en-US" sz="2800" dirty="0" smtClean="0"/>
              <a:t> agar </a:t>
            </a:r>
            <a:r>
              <a:rPr lang="en-US" sz="2800" dirty="0" err="1" smtClean="0"/>
              <a:t>pengajuannya</a:t>
            </a:r>
            <a:r>
              <a:rPr lang="en-US" sz="2800" dirty="0" smtClean="0"/>
              <a:t> </a:t>
            </a:r>
            <a:r>
              <a:rPr lang="en-US" sz="2800" dirty="0" err="1" smtClean="0"/>
              <a:t>berpeluang</a:t>
            </a:r>
            <a:r>
              <a:rPr lang="en-US" sz="2800" dirty="0" smtClean="0"/>
              <a:t> </a:t>
            </a:r>
            <a:r>
              <a:rPr lang="en-US" sz="2800" dirty="0" err="1" smtClean="0"/>
              <a:t>besar</a:t>
            </a:r>
            <a:r>
              <a:rPr lang="en-US" sz="2800" dirty="0" smtClean="0"/>
              <a:t> </a:t>
            </a:r>
            <a:r>
              <a:rPr lang="en-US" sz="2800" dirty="0" err="1" smtClean="0"/>
              <a:t>diterima</a:t>
            </a:r>
            <a:endParaRPr lang="en-US" sz="2800" dirty="0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26937" r="5770" b="3832"/>
          <a:stretch/>
        </p:blipFill>
        <p:spPr bwMode="auto">
          <a:xfrm>
            <a:off x="5801511" y="5671226"/>
            <a:ext cx="3224865" cy="157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92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50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Keuntungan</a:t>
            </a:r>
            <a:r>
              <a:rPr lang="en-US" dirty="0" smtClean="0"/>
              <a:t> Home Equity Loan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Menjadi</a:t>
            </a:r>
            <a:r>
              <a:rPr lang="en-US" sz="2400" dirty="0" smtClean="0"/>
              <a:t> </a:t>
            </a:r>
            <a:r>
              <a:rPr lang="en-US" sz="2400" dirty="0" err="1" smtClean="0"/>
              <a:t>sumber</a:t>
            </a:r>
            <a:r>
              <a:rPr lang="en-US" sz="2400" dirty="0" smtClean="0"/>
              <a:t> </a:t>
            </a:r>
            <a:r>
              <a:rPr lang="en-US" sz="2400" dirty="0" err="1" smtClean="0"/>
              <a:t>pinjaman</a:t>
            </a:r>
            <a:r>
              <a:rPr lang="en-US" sz="2400" dirty="0" smtClean="0"/>
              <a:t> </a:t>
            </a:r>
            <a:r>
              <a:rPr lang="en-US" sz="2400" dirty="0" err="1" smtClean="0"/>
              <a:t>uang</a:t>
            </a:r>
            <a:r>
              <a:rPr lang="en-US" sz="2400" dirty="0" smtClean="0"/>
              <a:t> yang </a:t>
            </a:r>
            <a:r>
              <a:rPr lang="en-US" sz="2400" dirty="0" err="1" smtClean="0"/>
              <a:t>besar</a:t>
            </a:r>
            <a:endParaRPr lang="en-US" sz="2400" dirty="0" smtClean="0"/>
          </a:p>
          <a:p>
            <a:r>
              <a:rPr lang="en-US" sz="2400" dirty="0" err="1" smtClean="0"/>
              <a:t>Memperoleh</a:t>
            </a:r>
            <a:r>
              <a:rPr lang="en-US" sz="2400" dirty="0" smtClean="0"/>
              <a:t> </a:t>
            </a:r>
            <a:r>
              <a:rPr lang="en-US" sz="2400" dirty="0" err="1" smtClean="0"/>
              <a:t>pinjaman</a:t>
            </a:r>
            <a:r>
              <a:rPr lang="en-US" sz="2400" dirty="0" smtClean="0"/>
              <a:t> </a:t>
            </a:r>
            <a:r>
              <a:rPr lang="en-US" sz="2400" dirty="0" err="1" smtClean="0"/>
              <a:t>lebih</a:t>
            </a:r>
            <a:r>
              <a:rPr lang="en-US" sz="2400" dirty="0" smtClean="0"/>
              <a:t> </a:t>
            </a:r>
            <a:r>
              <a:rPr lang="en-US" sz="2400" dirty="0" err="1" smtClean="0"/>
              <a:t>mudah</a:t>
            </a:r>
            <a:r>
              <a:rPr lang="en-US" sz="2400" dirty="0" smtClean="0"/>
              <a:t> </a:t>
            </a:r>
            <a:r>
              <a:rPr lang="en-US" sz="2400" dirty="0" err="1" smtClean="0"/>
              <a:t>karena</a:t>
            </a:r>
            <a:r>
              <a:rPr lang="en-US" sz="2400" dirty="0" smtClean="0"/>
              <a:t> </a:t>
            </a:r>
            <a:r>
              <a:rPr lang="en-US" sz="2400" dirty="0" err="1" smtClean="0"/>
              <a:t>merupakan</a:t>
            </a:r>
            <a:r>
              <a:rPr lang="en-US" sz="2400" dirty="0" smtClean="0"/>
              <a:t> </a:t>
            </a:r>
            <a:r>
              <a:rPr lang="en-US" sz="2400" dirty="0" err="1" smtClean="0"/>
              <a:t>hutang</a:t>
            </a:r>
            <a:r>
              <a:rPr lang="en-US" sz="2400" dirty="0" smtClean="0"/>
              <a:t> </a:t>
            </a:r>
            <a:r>
              <a:rPr lang="en-US" sz="2400" dirty="0" err="1" smtClean="0"/>
              <a:t>terjamin</a:t>
            </a:r>
            <a:endParaRPr lang="en-US" sz="2400" dirty="0" smtClean="0"/>
          </a:p>
          <a:p>
            <a:r>
              <a:rPr lang="en-US" sz="2400" dirty="0" err="1" smtClean="0"/>
              <a:t>Walaupun</a:t>
            </a:r>
            <a:r>
              <a:rPr lang="en-US" sz="2400" dirty="0" smtClean="0"/>
              <a:t> </a:t>
            </a:r>
            <a:r>
              <a:rPr lang="en-US" sz="2400" dirty="0" err="1" smtClean="0"/>
              <a:t>tingkat</a:t>
            </a:r>
            <a:r>
              <a:rPr lang="en-US" sz="2400" dirty="0" smtClean="0"/>
              <a:t> </a:t>
            </a:r>
            <a:r>
              <a:rPr lang="en-US" sz="2400" dirty="0" err="1" smtClean="0"/>
              <a:t>bunga</a:t>
            </a:r>
            <a:r>
              <a:rPr lang="en-US" sz="2400" dirty="0" smtClean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 </a:t>
            </a:r>
            <a:r>
              <a:rPr lang="en-US" sz="2400" dirty="0" err="1"/>
              <a:t>daripada</a:t>
            </a:r>
            <a:r>
              <a:rPr lang="en-US" sz="2400" dirty="0"/>
              <a:t> </a:t>
            </a:r>
            <a:r>
              <a:rPr lang="en-US" sz="2400" dirty="0" err="1"/>
              <a:t>tingkat</a:t>
            </a:r>
            <a:r>
              <a:rPr lang="en-US" sz="2400" dirty="0"/>
              <a:t> </a:t>
            </a:r>
            <a:r>
              <a:rPr lang="en-US" sz="2400" dirty="0" err="1"/>
              <a:t>bunga</a:t>
            </a:r>
            <a:r>
              <a:rPr lang="en-US" sz="2400" dirty="0"/>
              <a:t> </a:t>
            </a:r>
            <a:r>
              <a:rPr lang="en-US" sz="2400" dirty="0" err="1"/>
              <a:t>hipotek</a:t>
            </a:r>
            <a:r>
              <a:rPr lang="en-US" sz="2400" dirty="0"/>
              <a:t> </a:t>
            </a:r>
            <a:r>
              <a:rPr lang="en-US" sz="2400" dirty="0" err="1" smtClean="0"/>
              <a:t>pertama</a:t>
            </a:r>
            <a:r>
              <a:rPr lang="en-US" sz="2400" dirty="0" smtClean="0"/>
              <a:t> </a:t>
            </a:r>
            <a:r>
              <a:rPr lang="en-US" sz="2400" dirty="0" err="1" smtClean="0"/>
              <a:t>tetapi</a:t>
            </a:r>
            <a:r>
              <a:rPr lang="en-US" sz="2400" dirty="0" smtClean="0"/>
              <a:t> </a:t>
            </a:r>
            <a:r>
              <a:rPr lang="en-US" sz="2400" dirty="0" err="1"/>
              <a:t>jauh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rendah</a:t>
            </a:r>
            <a:r>
              <a:rPr lang="en-US" sz="2400" dirty="0"/>
              <a:t> </a:t>
            </a:r>
            <a:r>
              <a:rPr lang="en-US" sz="2400" dirty="0" err="1"/>
              <a:t>daripada</a:t>
            </a:r>
            <a:r>
              <a:rPr lang="en-US" sz="2400" dirty="0"/>
              <a:t> </a:t>
            </a:r>
            <a:r>
              <a:rPr lang="en-US" sz="2400" dirty="0" err="1"/>
              <a:t>tingkat</a:t>
            </a:r>
            <a:r>
              <a:rPr lang="en-US" sz="2400" dirty="0"/>
              <a:t> </a:t>
            </a:r>
            <a:r>
              <a:rPr lang="en-US" sz="2400" dirty="0" err="1"/>
              <a:t>bunga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kartu</a:t>
            </a:r>
            <a:r>
              <a:rPr lang="en-US" sz="2400" dirty="0"/>
              <a:t> </a:t>
            </a:r>
            <a:r>
              <a:rPr lang="en-US" sz="2400" dirty="0" err="1"/>
              <a:t>kredit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pinjaman</a:t>
            </a:r>
            <a:r>
              <a:rPr lang="en-US" sz="2400" dirty="0"/>
              <a:t> </a:t>
            </a:r>
            <a:r>
              <a:rPr lang="en-US" sz="2400" dirty="0" err="1"/>
              <a:t>konsumen</a:t>
            </a:r>
            <a:r>
              <a:rPr lang="en-US" sz="2400" dirty="0"/>
              <a:t> </a:t>
            </a:r>
            <a:r>
              <a:rPr lang="en-US" sz="2400" dirty="0" err="1"/>
              <a:t>lainnya</a:t>
            </a:r>
            <a:r>
              <a:rPr lang="en-US" sz="2400" dirty="0" smtClean="0"/>
              <a:t>.</a:t>
            </a:r>
          </a:p>
          <a:p>
            <a:r>
              <a:rPr lang="en-US" sz="2400" dirty="0" err="1"/>
              <a:t>pinjaman</a:t>
            </a:r>
            <a:r>
              <a:rPr lang="en-US" sz="2400" dirty="0"/>
              <a:t> </a:t>
            </a:r>
            <a:r>
              <a:rPr lang="en-US" sz="2400" dirty="0" err="1"/>
              <a:t>ekuitas</a:t>
            </a:r>
            <a:r>
              <a:rPr lang="en-US" sz="2400" dirty="0"/>
              <a:t> </a:t>
            </a:r>
            <a:r>
              <a:rPr lang="en-US" sz="2400" dirty="0" err="1"/>
              <a:t>rumah</a:t>
            </a:r>
            <a:r>
              <a:rPr lang="en-US" sz="2400" dirty="0"/>
              <a:t> </a:t>
            </a:r>
            <a:r>
              <a:rPr lang="en-US" sz="2400" dirty="0" err="1"/>
              <a:t>suku</a:t>
            </a:r>
            <a:r>
              <a:rPr lang="en-US" sz="2400" dirty="0"/>
              <a:t> </a:t>
            </a:r>
            <a:r>
              <a:rPr lang="en-US" sz="2400" dirty="0" err="1"/>
              <a:t>bunga</a:t>
            </a:r>
            <a:r>
              <a:rPr lang="en-US" sz="2400" dirty="0"/>
              <a:t> </a:t>
            </a:r>
            <a:r>
              <a:rPr lang="en-US" sz="2400" dirty="0" err="1"/>
              <a:t>tetap</a:t>
            </a:r>
            <a:r>
              <a:rPr lang="en-US" sz="2400" dirty="0"/>
              <a:t> </a:t>
            </a:r>
            <a:r>
              <a:rPr lang="en-US" sz="2400" dirty="0" err="1" smtClean="0"/>
              <a:t>dapat</a:t>
            </a:r>
            <a:r>
              <a:rPr lang="en-US" sz="2400" dirty="0" smtClean="0"/>
              <a:t> </a:t>
            </a:r>
            <a:r>
              <a:rPr lang="en-US" sz="2400" dirty="0" err="1" smtClean="0"/>
              <a:t>digunakan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/>
              <a:t>melunasi</a:t>
            </a:r>
            <a:r>
              <a:rPr lang="en-US" sz="2400" dirty="0"/>
              <a:t> </a:t>
            </a:r>
            <a:r>
              <a:rPr lang="en-US" sz="2400" dirty="0" err="1"/>
              <a:t>saldo</a:t>
            </a:r>
            <a:r>
              <a:rPr lang="en-US" sz="2400" dirty="0"/>
              <a:t> </a:t>
            </a:r>
            <a:r>
              <a:rPr lang="en-US" sz="2400" dirty="0" err="1"/>
              <a:t>kartu</a:t>
            </a:r>
            <a:r>
              <a:rPr lang="en-US" sz="2400" dirty="0"/>
              <a:t> </a:t>
            </a:r>
            <a:r>
              <a:rPr lang="en-US" sz="2400" dirty="0" err="1"/>
              <a:t>kredit</a:t>
            </a:r>
            <a:r>
              <a:rPr lang="en-US" sz="2400" dirty="0"/>
              <a:t>.</a:t>
            </a:r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Pustaka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DATASETS PRIVATE2 (creditriskanalytics.net</a:t>
            </a:r>
            <a:r>
              <a:rPr lang="en-US" dirty="0" smtClean="0">
                <a:hlinkClick r:id="rId2"/>
              </a:rPr>
              <a:t>)</a:t>
            </a:r>
            <a:endParaRPr lang="en-US" dirty="0" smtClean="0"/>
          </a:p>
          <a:p>
            <a:pPr marL="0" indent="0">
              <a:buNone/>
            </a:pPr>
            <a:endParaRPr lang="en-US" dirty="0" smtClean="0">
              <a:hlinkClick r:id="rId3"/>
            </a:endParaRP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www.harmony.co.id/blog/apa-itu-ekuitas-pengertian-dan-peran-penting-dalam-perusahaan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ms.zpbusiness.com/86084-heloc-home-equity-loan-finance-business-95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ind.line-magazine.com/what-you-need-know-about-home-equity-loans-453286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finansial.bisnis.com/read/20190225/90/893036/opini-mengenal-karakter-keuangan-melalui-credit-scoring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www.modalrakyat.id/blog/7-cara-untuk-memperbaiki-skor-kredit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pocketsense.com/definition-delinquent-line-credit-6675570.html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www.nerdwallet.com/article/finance/credit-age-length-of-credit-history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www.investopedia.com/terms/c/credit-inquiry.asp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1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institusi</a:t>
            </a:r>
            <a:r>
              <a:rPr lang="en-US" dirty="0" smtClean="0"/>
              <a:t> </a:t>
            </a:r>
            <a:r>
              <a:rPr lang="en-US" dirty="0" err="1" smtClean="0"/>
              <a:t>finansial</a:t>
            </a:r>
            <a:r>
              <a:rPr lang="en-US" dirty="0" smtClean="0"/>
              <a:t> 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pinjaman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sejumlah</a:t>
            </a:r>
            <a:r>
              <a:rPr lang="en-US" dirty="0" smtClean="0"/>
              <a:t> </a:t>
            </a:r>
            <a:r>
              <a:rPr lang="en-US" dirty="0" err="1" smtClean="0"/>
              <a:t>pemohon</a:t>
            </a:r>
            <a:r>
              <a:rPr lang="en-US" dirty="0" smtClean="0"/>
              <a:t>,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institusi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siap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peminjam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melunasi</a:t>
            </a:r>
            <a:r>
              <a:rPr lang="en-US" dirty="0" smtClean="0"/>
              <a:t> </a:t>
            </a:r>
            <a:r>
              <a:rPr lang="en-US" dirty="0" err="1" smtClean="0"/>
              <a:t>hutangnya</a:t>
            </a:r>
            <a:r>
              <a:rPr lang="en-US" dirty="0" smtClean="0"/>
              <a:t> yang </a:t>
            </a:r>
            <a:r>
              <a:rPr lang="en-US" dirty="0" err="1" smtClean="0"/>
              <a:t>disebabkan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diluar</a:t>
            </a:r>
            <a:r>
              <a:rPr lang="en-US" dirty="0" smtClean="0"/>
              <a:t> </a:t>
            </a:r>
            <a:r>
              <a:rPr lang="en-US" dirty="0" err="1" smtClean="0"/>
              <a:t>kendali</a:t>
            </a:r>
            <a:r>
              <a:rPr lang="en-US" dirty="0" smtClean="0"/>
              <a:t> </a:t>
            </a:r>
            <a:r>
              <a:rPr lang="en-US" dirty="0" err="1" smtClean="0"/>
              <a:t>institusi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Walaupun</a:t>
            </a:r>
            <a:r>
              <a:rPr lang="en-US" dirty="0" smtClean="0"/>
              <a:t> </a:t>
            </a:r>
            <a:r>
              <a:rPr lang="en-US" dirty="0" err="1" smtClean="0"/>
              <a:t>peminjam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jaminan</a:t>
            </a:r>
            <a:r>
              <a:rPr lang="en-US" dirty="0" smtClean="0"/>
              <a:t> </a:t>
            </a:r>
            <a:r>
              <a:rPr lang="en-US" dirty="0" err="1" smtClean="0"/>
              <a:t>rumah</a:t>
            </a:r>
            <a:r>
              <a:rPr lang="en-US" dirty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melunasi</a:t>
            </a:r>
            <a:r>
              <a:rPr lang="en-US" dirty="0" smtClean="0"/>
              <a:t> </a:t>
            </a:r>
            <a:r>
              <a:rPr lang="en-US" dirty="0" err="1" smtClean="0"/>
              <a:t>hutangnya</a:t>
            </a:r>
            <a:r>
              <a:rPr lang="en-US" dirty="0" smtClean="0"/>
              <a:t>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bagi</a:t>
            </a:r>
            <a:r>
              <a:rPr lang="en-US" dirty="0" smtClean="0"/>
              <a:t> </a:t>
            </a:r>
            <a:r>
              <a:rPr lang="en-US" dirty="0" err="1" smtClean="0"/>
              <a:t>institusi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mengidentifikasi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menyeleksi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awal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cepat,tepat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akurat</a:t>
            </a:r>
            <a:r>
              <a:rPr lang="en-US" dirty="0" smtClean="0"/>
              <a:t> </a:t>
            </a:r>
            <a:r>
              <a:rPr lang="en-US" dirty="0" err="1" smtClean="0"/>
              <a:t>mana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pemohon</a:t>
            </a:r>
            <a:r>
              <a:rPr lang="en-US" dirty="0" smtClean="0"/>
              <a:t> yang </a:t>
            </a:r>
            <a:r>
              <a:rPr lang="en-US" dirty="0" err="1" smtClean="0"/>
              <a:t>layak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diberi</a:t>
            </a:r>
            <a:r>
              <a:rPr lang="en-US" dirty="0" smtClean="0"/>
              <a:t> </a:t>
            </a:r>
            <a:r>
              <a:rPr lang="en-US" dirty="0" err="1" smtClean="0"/>
              <a:t>pinjaman</a:t>
            </a:r>
            <a:r>
              <a:rPr lang="en-US" dirty="0" smtClean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</a:t>
            </a:r>
            <a:r>
              <a:rPr lang="en-US" dirty="0" err="1" smtClean="0"/>
              <a:t>gagal</a:t>
            </a:r>
            <a:r>
              <a:rPr lang="en-US" dirty="0" smtClean="0"/>
              <a:t> </a:t>
            </a:r>
            <a:r>
              <a:rPr lang="en-US" dirty="0" err="1" smtClean="0"/>
              <a:t>bayar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diminimalisir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model </a:t>
            </a:r>
            <a:r>
              <a:rPr lang="en-US" dirty="0"/>
              <a:t>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mengatasi</a:t>
            </a:r>
            <a:r>
              <a:rPr lang="en-US" dirty="0" smtClean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tersebut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1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 err="1" smtClean="0"/>
              <a:t>Mencari</a:t>
            </a:r>
            <a:r>
              <a:rPr lang="en-US" dirty="0" smtClean="0"/>
              <a:t> model machine learning </a:t>
            </a:r>
            <a:r>
              <a:rPr lang="en-US" dirty="0" err="1" smtClean="0"/>
              <a:t>terbaik</a:t>
            </a:r>
            <a:r>
              <a:rPr lang="en-US" dirty="0" smtClean="0"/>
              <a:t>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memprediksi</a:t>
            </a:r>
            <a:r>
              <a:rPr lang="en-US" dirty="0" smtClean="0"/>
              <a:t>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menyeleksi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pemohon</a:t>
            </a:r>
            <a:r>
              <a:rPr lang="en-US" dirty="0" smtClean="0"/>
              <a:t> </a:t>
            </a:r>
            <a:r>
              <a:rPr lang="en-US" dirty="0" err="1" smtClean="0"/>
              <a:t>pinjaman</a:t>
            </a:r>
            <a:r>
              <a:rPr lang="en-US" dirty="0" smtClean="0"/>
              <a:t>, </a:t>
            </a:r>
            <a:r>
              <a:rPr lang="en-US" dirty="0" err="1" smtClean="0"/>
              <a:t>sehingga</a:t>
            </a:r>
            <a:r>
              <a:rPr lang="en-US" dirty="0" smtClean="0"/>
              <a:t> yang </a:t>
            </a:r>
            <a:r>
              <a:rPr lang="en-US" dirty="0" err="1" smtClean="0"/>
              <a:t>diterima</a:t>
            </a:r>
            <a:r>
              <a:rPr lang="en-US" dirty="0" smtClean="0"/>
              <a:t> </a:t>
            </a:r>
            <a:r>
              <a:rPr lang="en-US" dirty="0" err="1" smtClean="0"/>
              <a:t>pengajuannya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pemohon</a:t>
            </a:r>
            <a:r>
              <a:rPr lang="en-US" dirty="0" smtClean="0"/>
              <a:t> yang </a:t>
            </a:r>
            <a:r>
              <a:rPr lang="en-US" dirty="0" err="1" smtClean="0"/>
              <a:t>layak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diberi</a:t>
            </a:r>
            <a:r>
              <a:rPr lang="en-US" dirty="0" smtClean="0"/>
              <a:t> </a:t>
            </a:r>
            <a:r>
              <a:rPr lang="en-US" dirty="0" err="1" smtClean="0"/>
              <a:t>pinjaman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68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Pre-processing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3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Home Equity Loan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5" t="44550" r="16579" b="28434"/>
          <a:stretch/>
        </p:blipFill>
        <p:spPr bwMode="auto">
          <a:xfrm>
            <a:off x="533400" y="2819400"/>
            <a:ext cx="7968204" cy="1852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 descr="C:\Users\ASUS\project6\static\logopwdk-03.0909d87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" t="4702" r="5770" b="3832"/>
          <a:stretch/>
        </p:blipFill>
        <p:spPr bwMode="auto">
          <a:xfrm>
            <a:off x="5801511" y="5165173"/>
            <a:ext cx="3224865" cy="208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8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1558</Words>
  <Application>Microsoft Office PowerPoint</Application>
  <PresentationFormat>On-screen Show (4:3)</PresentationFormat>
  <Paragraphs>194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Home Equity Loan</vt:lpstr>
      <vt:lpstr>OUTLINE</vt:lpstr>
      <vt:lpstr>Pendahuluan</vt:lpstr>
      <vt:lpstr>Home Equity Loan</vt:lpstr>
      <vt:lpstr>Keuntungan Home Equity Loan</vt:lpstr>
      <vt:lpstr>Masalah</vt:lpstr>
      <vt:lpstr>Tujuan</vt:lpstr>
      <vt:lpstr>Data Pre-processing</vt:lpstr>
      <vt:lpstr>DataSet Home Equity Loan</vt:lpstr>
      <vt:lpstr>Fitur-fitur Dataset</vt:lpstr>
      <vt:lpstr>Statistik Deskriptif</vt:lpstr>
      <vt:lpstr>Statistik Deskriptif</vt:lpstr>
      <vt:lpstr>Drop Data Duplikat</vt:lpstr>
      <vt:lpstr>Missing Value</vt:lpstr>
      <vt:lpstr>Strategi Impute</vt:lpstr>
      <vt:lpstr>Strategi Impute</vt:lpstr>
      <vt:lpstr>Strategi Impute</vt:lpstr>
      <vt:lpstr>Strategi Impute</vt:lpstr>
      <vt:lpstr>Exploratory Data Analysis</vt:lpstr>
      <vt:lpstr>Tabel Korelasi</vt:lpstr>
      <vt:lpstr>Fitur Target</vt:lpstr>
      <vt:lpstr>Fitur Reason </vt:lpstr>
      <vt:lpstr>FITUR LOAN dan MORTDUE</vt:lpstr>
      <vt:lpstr>FITUR VALUE dan YOJ</vt:lpstr>
      <vt:lpstr>FITUR CLAGE</vt:lpstr>
      <vt:lpstr>FITUR DEROG dan DELINQ</vt:lpstr>
      <vt:lpstr>FITUR DEROG, NINQ, dan TARGET</vt:lpstr>
      <vt:lpstr>FITUR DELINQ dan TARGET</vt:lpstr>
      <vt:lpstr>FITUR CLAGE dan TARGET</vt:lpstr>
      <vt:lpstr>FITUR DEBTINC dan TARGET</vt:lpstr>
      <vt:lpstr>FITUR DEROG, DEBTINC, dan TARGET</vt:lpstr>
      <vt:lpstr>Model Machine Learning</vt:lpstr>
      <vt:lpstr>Model Machine Learning</vt:lpstr>
      <vt:lpstr>Model Machine Learning</vt:lpstr>
      <vt:lpstr>Evaluation Matriks Benchmark</vt:lpstr>
      <vt:lpstr>Evaluation Matriks Tunning</vt:lpstr>
      <vt:lpstr>RandomForest_tunned_rus</vt:lpstr>
      <vt:lpstr>Memilih Threshold</vt:lpstr>
      <vt:lpstr>Memilih Threshold</vt:lpstr>
      <vt:lpstr>Dashboard</vt:lpstr>
      <vt:lpstr>HOME</vt:lpstr>
      <vt:lpstr>PREDIKSI</vt:lpstr>
      <vt:lpstr>RESULT</vt:lpstr>
      <vt:lpstr>INPUT DATA BARU</vt:lpstr>
      <vt:lpstr>SUKSES INPUT DATA </vt:lpstr>
      <vt:lpstr>VISUALISASI DATASET</vt:lpstr>
      <vt:lpstr>Kesimpulan</vt:lpstr>
      <vt:lpstr>PowerPoint Presentation</vt:lpstr>
      <vt:lpstr>Terima Kasih</vt:lpstr>
      <vt:lpstr>Daftar Pustaka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ismail - [2010]</dc:creator>
  <cp:lastModifiedBy>ismail - [2010]</cp:lastModifiedBy>
  <cp:revision>38</cp:revision>
  <dcterms:created xsi:type="dcterms:W3CDTF">2021-02-23T05:51:11Z</dcterms:created>
  <dcterms:modified xsi:type="dcterms:W3CDTF">2021-02-26T00:27:35Z</dcterms:modified>
</cp:coreProperties>
</file>